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99" r:id="rId3"/>
    <p:sldId id="320" r:id="rId4"/>
    <p:sldId id="321" r:id="rId5"/>
    <p:sldId id="322" r:id="rId6"/>
    <p:sldId id="325" r:id="rId7"/>
    <p:sldId id="327" r:id="rId8"/>
    <p:sldId id="326" r:id="rId9"/>
    <p:sldId id="323" r:id="rId10"/>
    <p:sldId id="328" r:id="rId11"/>
    <p:sldId id="334" r:id="rId12"/>
    <p:sldId id="329" r:id="rId13"/>
    <p:sldId id="331" r:id="rId14"/>
    <p:sldId id="332" r:id="rId15"/>
    <p:sldId id="330" r:id="rId16"/>
    <p:sldId id="333" r:id="rId17"/>
    <p:sldId id="335" r:id="rId18"/>
    <p:sldId id="33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8695"/>
    <a:srgbClr val="1F9FAD"/>
    <a:srgbClr val="318FAD"/>
    <a:srgbClr val="2B7F99"/>
    <a:srgbClr val="EAFAF6"/>
    <a:srgbClr val="28AE8B"/>
    <a:srgbClr val="EBA8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56" autoAdjust="0"/>
    <p:restoredTop sz="94660"/>
  </p:normalViewPr>
  <p:slideViewPr>
    <p:cSldViewPr snapToGrid="0">
      <p:cViewPr>
        <p:scale>
          <a:sx n="60" d="100"/>
          <a:sy n="60" d="100"/>
        </p:scale>
        <p:origin x="60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5.jpg"/></Relationships>
</file>

<file path=ppt/diagrams/_rels/data2.xml.rels><?xml version="1.0" encoding="UTF-8" standalone="yes"?>
<Relationships xmlns="http://schemas.openxmlformats.org/package/2006/relationships"><Relationship Id="rId1" Type="http://schemas.openxmlformats.org/officeDocument/2006/relationships/image" Target="../media/image5.jpg"/></Relationships>
</file>

<file path=ppt/diagrams/_rels/data3.xml.rels><?xml version="1.0" encoding="UTF-8" standalone="yes"?>
<Relationships xmlns="http://schemas.openxmlformats.org/package/2006/relationships"><Relationship Id="rId1" Type="http://schemas.openxmlformats.org/officeDocument/2006/relationships/image" Target="../media/image5.jpg"/></Relationships>
</file>

<file path=ppt/diagrams/_rels/data4.xml.rels><?xml version="1.0" encoding="UTF-8" standalone="yes"?>
<Relationships xmlns="http://schemas.openxmlformats.org/package/2006/relationships"><Relationship Id="rId1" Type="http://schemas.openxmlformats.org/officeDocument/2006/relationships/image" Target="../media/image5.jpg"/></Relationships>
</file>

<file path=ppt/diagrams/_rels/data5.xml.rels><?xml version="1.0" encoding="UTF-8" standalone="yes"?>
<Relationships xmlns="http://schemas.openxmlformats.org/package/2006/relationships"><Relationship Id="rId1" Type="http://schemas.openxmlformats.org/officeDocument/2006/relationships/image" Target="../media/image5.jpg"/></Relationships>
</file>

<file path=ppt/diagrams/_rels/data6.xml.rels><?xml version="1.0" encoding="UTF-8" standalone="yes"?>
<Relationships xmlns="http://schemas.openxmlformats.org/package/2006/relationships"><Relationship Id="rId1" Type="http://schemas.openxmlformats.org/officeDocument/2006/relationships/image" Target="../media/image5.jpg"/></Relationships>
</file>

<file path=ppt/diagrams/_rels/data7.xml.rels><?xml version="1.0" encoding="UTF-8" standalone="yes"?>
<Relationships xmlns="http://schemas.openxmlformats.org/package/2006/relationships"><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b="1" dirty="0">
              <a:solidFill>
                <a:schemeClr val="bg1"/>
              </a:solidFill>
              <a:latin typeface="Arial Narrow" panose="020B0606020202030204" pitchFamily="34" charset="0"/>
            </a:rPr>
            <a:t>K-LAB </a:t>
          </a:r>
          <a:endParaRPr lang="pt-BR" sz="800" b="1" dirty="0">
            <a:solidFill>
              <a:schemeClr val="bg1"/>
            </a:solidFill>
            <a:latin typeface="Arial Narrow" panose="020B0606020202030204" pitchFamily="34" charset="0"/>
          </a:endParaRPr>
        </a:p>
        <a:p>
          <a:pPr algn="just"/>
          <a:r>
            <a:rPr lang="pt-BR" sz="3200" b="1" dirty="0">
              <a:solidFill>
                <a:schemeClr val="bg1"/>
              </a:solidFill>
              <a:latin typeface="Arial Narrow" panose="020B0606020202030204" pitchFamily="34" charset="0"/>
            </a:rPr>
            <a:t>Laboratório de Projetos, Processos Educacionais e Tecnológicos.</a:t>
          </a: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3EBB5E1E-E241-4CD7-B026-087750CE3ECD}">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Projeto integrante do </a:t>
          </a:r>
          <a:r>
            <a:rPr lang="pt-BR" sz="3200" b="1" dirty="0">
              <a:solidFill>
                <a:schemeClr val="bg1"/>
              </a:solidFill>
              <a:latin typeface="Arial Narrow" panose="020B0606020202030204" pitchFamily="34" charset="0"/>
            </a:rPr>
            <a:t>GEOTEC.</a:t>
          </a:r>
        </a:p>
        <a:p>
          <a:pPr algn="just"/>
          <a:r>
            <a:rPr lang="pt-BR" sz="3200" dirty="0">
              <a:solidFill>
                <a:schemeClr val="bg1"/>
              </a:solidFill>
              <a:latin typeface="Arial Narrow" panose="020B0606020202030204" pitchFamily="34" charset="0"/>
            </a:rPr>
            <a:t>- Assume as suas três categorias teóricas: </a:t>
          </a:r>
          <a:r>
            <a:rPr lang="pt-BR" sz="3200" b="1" dirty="0">
              <a:solidFill>
                <a:schemeClr val="bg1"/>
              </a:solidFill>
              <a:latin typeface="Arial Narrow" panose="020B0606020202030204" pitchFamily="34" charset="0"/>
            </a:rPr>
            <a:t>Geotecnologias</a:t>
          </a:r>
          <a:r>
            <a:rPr lang="pt-BR" sz="3200" dirty="0">
              <a:solidFill>
                <a:schemeClr val="bg1"/>
              </a:solidFill>
              <a:latin typeface="Arial Narrow" panose="020B0606020202030204" pitchFamily="34" charset="0"/>
            </a:rPr>
            <a:t>, </a:t>
          </a:r>
          <a:r>
            <a:rPr lang="pt-BR" sz="3200" b="1" dirty="0">
              <a:solidFill>
                <a:schemeClr val="bg1"/>
              </a:solidFill>
              <a:latin typeface="Arial Narrow" panose="020B0606020202030204" pitchFamily="34" charset="0"/>
            </a:rPr>
            <a:t>Educação</a:t>
          </a:r>
          <a:r>
            <a:rPr lang="pt-BR" sz="3200" dirty="0">
              <a:solidFill>
                <a:schemeClr val="bg1"/>
              </a:solidFill>
              <a:latin typeface="Arial Narrow" panose="020B0606020202030204" pitchFamily="34" charset="0"/>
            </a:rPr>
            <a:t> e </a:t>
          </a:r>
          <a:r>
            <a:rPr lang="pt-BR" sz="3200" b="1" dirty="0">
              <a:solidFill>
                <a:schemeClr val="bg1"/>
              </a:solidFill>
              <a:latin typeface="Arial Narrow" panose="020B0606020202030204" pitchFamily="34" charset="0"/>
            </a:rPr>
            <a:t>Contemporaneidade</a:t>
          </a:r>
          <a:r>
            <a:rPr lang="pt-BR" sz="3200" dirty="0">
              <a:solidFill>
                <a:schemeClr val="bg1"/>
              </a:solidFill>
              <a:latin typeface="Arial Narrow" panose="020B0606020202030204" pitchFamily="34" charset="0"/>
            </a:rPr>
            <a:t>.</a:t>
          </a:r>
          <a:endParaRPr lang="pt-BR" sz="3200" dirty="0">
            <a:solidFill>
              <a:schemeClr val="bg1"/>
            </a:solidFill>
          </a:endParaRPr>
        </a:p>
      </dgm:t>
    </dgm:pt>
    <dgm:pt modelId="{13951895-5D40-4F7F-A327-BCC36073AE20}" type="parTrans" cxnId="{D1289302-0155-4294-87D4-53F750EB9556}">
      <dgm:prSet/>
      <dgm:spPr/>
      <dgm:t>
        <a:bodyPr/>
        <a:lstStyle/>
        <a:p>
          <a:endParaRPr lang="pt-BR"/>
        </a:p>
      </dgm:t>
    </dgm:pt>
    <dgm:pt modelId="{B68DACC9-C2EA-43F0-8AE7-E226FC182C04}" type="sibTrans" cxnId="{D1289302-0155-4294-87D4-53F750EB9556}">
      <dgm:prSet/>
      <dgm:spPr/>
      <dgm:t>
        <a:bodyPr/>
        <a:lstStyle/>
        <a:p>
          <a:endParaRPr lang="pt-BR"/>
        </a:p>
      </dgm:t>
    </dgm:pt>
    <dgm:pt modelId="{3C366D48-81A4-4938-9AC6-54A3C64BAC4C}">
      <dgm:prSet phldrT="[Texto]" custT="1"/>
      <dgm:spPr>
        <a:solidFill>
          <a:schemeClr val="tx1"/>
        </a:solidFill>
      </dgm:spPr>
      <dgm:t>
        <a:bodyPr/>
        <a:lstStyle/>
        <a:p>
          <a:r>
            <a:rPr lang="pt-BR" sz="3200" dirty="0">
              <a:solidFill>
                <a:schemeClr val="bg1"/>
              </a:solidFill>
              <a:latin typeface="Arial Narrow" panose="020B0606020202030204" pitchFamily="34" charset="0"/>
            </a:rPr>
            <a:t> É uma interlocução entre professores, pesquisadores e alunos dos programas </a:t>
          </a:r>
          <a:r>
            <a:rPr lang="pt-BR" sz="3200" b="1" dirty="0">
              <a:solidFill>
                <a:schemeClr val="bg1"/>
              </a:solidFill>
              <a:latin typeface="Arial Narrow" panose="020B0606020202030204" pitchFamily="34" charset="0"/>
            </a:rPr>
            <a:t>GESTEC</a:t>
          </a:r>
          <a:r>
            <a:rPr lang="pt-BR" sz="3200" dirty="0">
              <a:solidFill>
                <a:schemeClr val="bg1"/>
              </a:solidFill>
              <a:latin typeface="Arial Narrow" panose="020B0606020202030204" pitchFamily="34" charset="0"/>
            </a:rPr>
            <a:t> e </a:t>
          </a:r>
          <a:r>
            <a:rPr lang="pt-BR" sz="3200" b="1" dirty="0" err="1">
              <a:solidFill>
                <a:schemeClr val="bg1"/>
              </a:solidFill>
              <a:latin typeface="Arial Narrow" panose="020B0606020202030204" pitchFamily="34" charset="0"/>
            </a:rPr>
            <a:t>PPGEduC</a:t>
          </a:r>
          <a:r>
            <a:rPr lang="pt-BR" sz="3200" dirty="0">
              <a:solidFill>
                <a:schemeClr val="bg1"/>
              </a:solidFill>
              <a:latin typeface="Arial Narrow" panose="020B0606020202030204" pitchFamily="34" charset="0"/>
            </a:rPr>
            <a:t>. </a:t>
          </a:r>
          <a:endParaRPr lang="pt-BR" sz="3200" dirty="0"/>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3"/>
      <dgm:spPr/>
    </dgm:pt>
    <dgm:pt modelId="{1CB5C1E3-F2AF-47F9-8BFE-03ACD06D0A37}" type="pres">
      <dgm:prSet presAssocID="{411DE0C3-666E-450D-9D97-0F0BE5C44171}" presName="parentText" presStyleLbl="node1" presStyleIdx="0" presStyleCnt="3" custScaleX="157070" custScaleY="254997" custLinFactNeighborX="-28277" custLinFactNeighborY="35349">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3">
        <dgm:presLayoutVars>
          <dgm:bulletEnabled val="1"/>
        </dgm:presLayoutVars>
      </dgm:prSet>
      <dgm:spPr>
        <a:solidFill>
          <a:schemeClr val="bg1">
            <a:alpha val="90000"/>
          </a:schemeClr>
        </a:solidFill>
      </dgm:spPr>
    </dgm:pt>
    <dgm:pt modelId="{F56A9409-4FB1-4349-8276-B1193D41E2BA}" type="pres">
      <dgm:prSet presAssocID="{2062D854-5D20-481D-9F42-843414E2F5F0}" presName="spaceBetweenRectangles" presStyleCnt="0"/>
      <dgm:spPr/>
    </dgm:pt>
    <dgm:pt modelId="{46D9A09C-3394-4E02-BEB7-E10155005021}" type="pres">
      <dgm:prSet presAssocID="{3EBB5E1E-E241-4CD7-B026-087750CE3ECD}" presName="parentLin" presStyleCnt="0"/>
      <dgm:spPr/>
    </dgm:pt>
    <dgm:pt modelId="{10A625C5-920C-484D-96D0-93E75CB99354}" type="pres">
      <dgm:prSet presAssocID="{3EBB5E1E-E241-4CD7-B026-087750CE3ECD}" presName="parentLeftMargin" presStyleLbl="node1" presStyleIdx="0" presStyleCnt="3"/>
      <dgm:spPr/>
    </dgm:pt>
    <dgm:pt modelId="{0720BA58-30F0-4361-9F50-C062F1FACD26}" type="pres">
      <dgm:prSet presAssocID="{3EBB5E1E-E241-4CD7-B026-087750CE3ECD}" presName="parentText" presStyleLbl="node1" presStyleIdx="1" presStyleCnt="3" custScaleX="142857" custScaleY="217181" custLinFactNeighborX="-38971" custLinFactNeighborY="38874">
        <dgm:presLayoutVars>
          <dgm:chMax val="0"/>
          <dgm:bulletEnabled val="1"/>
        </dgm:presLayoutVars>
      </dgm:prSet>
      <dgm:spPr/>
    </dgm:pt>
    <dgm:pt modelId="{DD28038B-061D-4E17-9F1E-8D6B589A21C4}" type="pres">
      <dgm:prSet presAssocID="{3EBB5E1E-E241-4CD7-B026-087750CE3ECD}" presName="negativeSpace" presStyleCnt="0"/>
      <dgm:spPr/>
    </dgm:pt>
    <dgm:pt modelId="{7E1091D5-1806-43C7-9267-B19FD5D21D8E}" type="pres">
      <dgm:prSet presAssocID="{3EBB5E1E-E241-4CD7-B026-087750CE3ECD}" presName="childText" presStyleLbl="conFgAcc1" presStyleIdx="1" presStyleCnt="3">
        <dgm:presLayoutVars>
          <dgm:bulletEnabled val="1"/>
        </dgm:presLayoutVars>
      </dgm:prSet>
      <dgm:spPr>
        <a:solidFill>
          <a:schemeClr val="bg1">
            <a:alpha val="90000"/>
          </a:schemeClr>
        </a:solidFill>
      </dgm:spPr>
    </dgm:pt>
    <dgm:pt modelId="{FE35C81B-0E99-4905-9506-F0E517093C39}" type="pres">
      <dgm:prSet presAssocID="{B68DACC9-C2EA-43F0-8AE7-E226FC182C04}" presName="spaceBetweenRectangles" presStyleCnt="0"/>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1" presStyleCnt="3"/>
      <dgm:spPr/>
    </dgm:pt>
    <dgm:pt modelId="{471CF6A7-457F-4D20-A1B7-3E5C1D73119A}" type="pres">
      <dgm:prSet presAssocID="{3C366D48-81A4-4938-9AC6-54A3C64BAC4C}" presName="parentText" presStyleLbl="node1" presStyleIdx="2" presStyleCnt="3" custScaleX="138155" custScaleY="154777" custLinFactNeighborX="-30922" custLinFactNeighborY="29570">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2" presStyleCnt="3" custScaleY="216037">
        <dgm:presLayoutVars>
          <dgm:bulletEnabled val="1"/>
        </dgm:presLayoutVars>
      </dgm:prSet>
      <dgm:spPr>
        <a:solidFill>
          <a:schemeClr val="bg1">
            <a:alpha val="90000"/>
          </a:schemeClr>
        </a:solidFill>
      </dgm:spPr>
    </dgm:pt>
  </dgm:ptLst>
  <dgm:cxnLst>
    <dgm:cxn modelId="{D1289302-0155-4294-87D4-53F750EB9556}" srcId="{B024C5A6-4BAF-4B64-9182-54D7E61DEF3F}" destId="{3EBB5E1E-E241-4CD7-B026-087750CE3ECD}" srcOrd="1" destOrd="0" parTransId="{13951895-5D40-4F7F-A327-BCC36073AE20}" sibTransId="{B68DACC9-C2EA-43F0-8AE7-E226FC182C04}"/>
    <dgm:cxn modelId="{A734D71C-B608-45B0-84D4-AA14799CB038}" srcId="{B024C5A6-4BAF-4B64-9182-54D7E61DEF3F}" destId="{3C366D48-81A4-4938-9AC6-54A3C64BAC4C}" srcOrd="2" destOrd="0" parTransId="{543886F9-AFE7-4625-9576-8CAD11318CFA}" sibTransId="{7E3EDFC1-D3C4-4D1D-93F1-29D5CCF74A62}"/>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205F973F-D8EB-4560-8806-BAEFF3E6B856}" type="presOf" srcId="{3C366D48-81A4-4938-9AC6-54A3C64BAC4C}" destId="{CF674136-37C9-414F-BC69-5D9E005D4A98}" srcOrd="0" destOrd="0" presId="urn:microsoft.com/office/officeart/2005/8/layout/list1"/>
    <dgm:cxn modelId="{0E57DD4D-9F8D-4A19-A5BA-F57DAD132E3D}" type="presOf" srcId="{3EBB5E1E-E241-4CD7-B026-087750CE3ECD}" destId="{10A625C5-920C-484D-96D0-93E75CB9935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A87E57FE-04C2-4442-AA2B-7A272A6511F1}" type="presOf" srcId="{3C366D48-81A4-4938-9AC6-54A3C64BAC4C}" destId="{471CF6A7-457F-4D20-A1B7-3E5C1D73119A}" srcOrd="1" destOrd="0" presId="urn:microsoft.com/office/officeart/2005/8/layout/list1"/>
    <dgm:cxn modelId="{B352D1FF-F507-45C7-A2D6-56EC0C5C8A43}" type="presOf" srcId="{3EBB5E1E-E241-4CD7-B026-087750CE3ECD}" destId="{0720BA58-30F0-4361-9F50-C062F1FACD26}" srcOrd="1" destOrd="0" presId="urn:microsoft.com/office/officeart/2005/8/layout/list1"/>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703A1B3A-6A41-4027-83D6-702B3A6B22E2}" type="presParOf" srcId="{941B3380-0E92-4560-9B20-A25855786988}" destId="{F56A9409-4FB1-4349-8276-B1193D41E2BA}" srcOrd="3" destOrd="0" presId="urn:microsoft.com/office/officeart/2005/8/layout/list1"/>
    <dgm:cxn modelId="{EFC668FA-E225-4DBC-8836-5E049AB98346}" type="presParOf" srcId="{941B3380-0E92-4560-9B20-A25855786988}" destId="{46D9A09C-3394-4E02-BEB7-E10155005021}" srcOrd="4" destOrd="0" presId="urn:microsoft.com/office/officeart/2005/8/layout/list1"/>
    <dgm:cxn modelId="{7594FA53-143F-443E-884C-59FDA6733493}" type="presParOf" srcId="{46D9A09C-3394-4E02-BEB7-E10155005021}" destId="{10A625C5-920C-484D-96D0-93E75CB99354}" srcOrd="0" destOrd="0" presId="urn:microsoft.com/office/officeart/2005/8/layout/list1"/>
    <dgm:cxn modelId="{4ED9793A-3EB2-4607-9FF9-8B62899DBA25}" type="presParOf" srcId="{46D9A09C-3394-4E02-BEB7-E10155005021}" destId="{0720BA58-30F0-4361-9F50-C062F1FACD26}" srcOrd="1" destOrd="0" presId="urn:microsoft.com/office/officeart/2005/8/layout/list1"/>
    <dgm:cxn modelId="{8DA00CAF-73EF-43EB-B236-B81F75EAFF8C}" type="presParOf" srcId="{941B3380-0E92-4560-9B20-A25855786988}" destId="{DD28038B-061D-4E17-9F1E-8D6B589A21C4}" srcOrd="5" destOrd="0" presId="urn:microsoft.com/office/officeart/2005/8/layout/list1"/>
    <dgm:cxn modelId="{40FFE194-C28F-4667-AF22-CFDBCE55195D}" type="presParOf" srcId="{941B3380-0E92-4560-9B20-A25855786988}" destId="{7E1091D5-1806-43C7-9267-B19FD5D21D8E}" srcOrd="6" destOrd="0" presId="urn:microsoft.com/office/officeart/2005/8/layout/list1"/>
    <dgm:cxn modelId="{5A71F6A8-CD2E-4053-9508-BCCD609498A9}" type="presParOf" srcId="{941B3380-0E92-4560-9B20-A25855786988}" destId="{FE35C81B-0E99-4905-9506-F0E517093C39}" srcOrd="7" destOrd="0" presId="urn:microsoft.com/office/officeart/2005/8/layout/list1"/>
    <dgm:cxn modelId="{E90C44E3-A953-4566-AA9B-1C5BAF15431A}" type="presParOf" srcId="{941B3380-0E92-4560-9B20-A25855786988}" destId="{C90C2F5F-F207-47F2-B4D3-882F40352A86}" srcOrd="8"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9" destOrd="0" presId="urn:microsoft.com/office/officeart/2005/8/layout/list1"/>
    <dgm:cxn modelId="{F3BDDA92-3367-474D-8843-EB34FEBDD3A0}" type="presParOf" srcId="{941B3380-0E92-4560-9B20-A25855786988}" destId="{7A1BCB07-984B-4305-BC4B-E8A0302D8781}" srcOrd="10"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l"/>
          <a:r>
            <a:rPr lang="pt-BR" sz="3200" b="1" dirty="0" err="1">
              <a:solidFill>
                <a:schemeClr val="bg1"/>
              </a:solidFill>
              <a:latin typeface="Arial Narrow" panose="020B0606020202030204" pitchFamily="34" charset="0"/>
            </a:rPr>
            <a:t>Kimera</a:t>
          </a:r>
          <a:r>
            <a:rPr lang="pt-BR" sz="3200" b="1" dirty="0">
              <a:solidFill>
                <a:schemeClr val="bg1"/>
              </a:solidFill>
              <a:latin typeface="Arial Narrow" panose="020B0606020202030204" pitchFamily="34" charset="0"/>
            </a:rPr>
            <a:t> Analógico - O emprego da narrativa </a:t>
          </a:r>
          <a:r>
            <a:rPr lang="pt-BR" sz="3200" b="1" dirty="0" err="1">
              <a:solidFill>
                <a:schemeClr val="bg1"/>
              </a:solidFill>
              <a:latin typeface="Arial Narrow" panose="020B0606020202030204" pitchFamily="34" charset="0"/>
            </a:rPr>
            <a:t>transmidiática</a:t>
          </a:r>
          <a:r>
            <a:rPr lang="pt-BR" sz="3200" b="1" dirty="0">
              <a:solidFill>
                <a:schemeClr val="bg1"/>
              </a:solidFill>
              <a:latin typeface="Arial Narrow" panose="020B0606020202030204" pitchFamily="34" charset="0"/>
            </a:rPr>
            <a:t> no ensino fundamental I, através da criação de um </a:t>
          </a:r>
          <a:r>
            <a:rPr lang="pt-BR" sz="3200" b="1" i="1" dirty="0">
              <a:solidFill>
                <a:schemeClr val="bg1"/>
              </a:solidFill>
              <a:latin typeface="Arial Narrow" panose="020B0606020202030204" pitchFamily="34" charset="0"/>
            </a:rPr>
            <a:t>Board Game</a:t>
          </a:r>
          <a:r>
            <a:rPr lang="pt-BR" sz="3200" b="1" dirty="0">
              <a:solidFill>
                <a:schemeClr val="bg1"/>
              </a:solidFill>
              <a:latin typeface="Arial Narrow" panose="020B0606020202030204" pitchFamily="34" charset="0"/>
            </a:rPr>
            <a:t> para um universo em expansão. </a:t>
          </a:r>
        </a:p>
      </dgm:t>
    </dgm:pt>
    <dgm:pt modelId="{543886F9-AFE7-4625-9576-8CAD11318CFA}" type="parTrans" cxnId="{A734D71C-B608-45B0-84D4-AA14799CB038}">
      <dgm:prSet/>
      <dgm:spPr/>
      <dgm:t>
        <a:bodyPr/>
        <a:lstStyle/>
        <a:p>
          <a:endParaRPr lang="pt-BR" sz="1600"/>
        </a:p>
      </dgm:t>
    </dgm:pt>
    <dgm:pt modelId="{7E3EDFC1-D3C4-4D1D-93F1-29D5CCF74A62}" type="sibTrans" cxnId="{A734D71C-B608-45B0-84D4-AA14799CB038}">
      <dgm:prSet/>
      <dgm:spPr/>
      <dgm:t>
        <a:bodyPr/>
        <a:lstStyle/>
        <a:p>
          <a:endParaRPr lang="pt-BR" sz="1600"/>
        </a:p>
      </dgm:t>
    </dgm:pt>
    <dgm:pt modelId="{A48B271D-0014-4EF9-9B66-4F02A4F4B083}">
      <dgm:prSet phldrT="[Texto]" custT="1"/>
      <dgm:spPr>
        <a:solidFill>
          <a:schemeClr val="tx1"/>
        </a:solidFill>
      </dgm:spPr>
      <dgm:t>
        <a:bodyPr/>
        <a:lstStyle/>
        <a:p>
          <a:pPr algn="just"/>
          <a:r>
            <a:rPr lang="pt-BR" sz="2800" dirty="0">
              <a:solidFill>
                <a:schemeClr val="bg1"/>
              </a:solidFill>
              <a:latin typeface="Arial Narrow" panose="020B0606020202030204" pitchFamily="34" charset="0"/>
            </a:rPr>
            <a:t>Propõe a oferecer as possibilidades de aprendizagem e ampliação do letramento cartográfico, destinadas aos estudantes do 4º ano do Ensino Fundamental Lócus da pesquisa, a Escola Municipal Álvaro da Franca Rocha. A proposta traz como uma estratégia para a ampliação do letramento cartográfico, a criação e aplicação do Kit-</a:t>
          </a:r>
          <a:r>
            <a:rPr lang="pt-BR" sz="2800" dirty="0" err="1">
              <a:solidFill>
                <a:schemeClr val="bg1"/>
              </a:solidFill>
              <a:latin typeface="Arial Narrow" panose="020B0606020202030204" pitchFamily="34" charset="0"/>
            </a:rPr>
            <a:t>Kimera</a:t>
          </a:r>
          <a:r>
            <a:rPr lang="pt-BR" sz="2800" dirty="0">
              <a:solidFill>
                <a:schemeClr val="bg1"/>
              </a:solidFill>
              <a:latin typeface="Arial Narrow" panose="020B0606020202030204" pitchFamily="34" charset="0"/>
            </a:rPr>
            <a:t>, um kit constituído por um livro ilustrado, dois cadernos de atividades e o protótipo de um</a:t>
          </a:r>
          <a:r>
            <a:rPr lang="pt-BR" sz="2800" i="1" dirty="0">
              <a:solidFill>
                <a:schemeClr val="bg1"/>
              </a:solidFill>
              <a:latin typeface="Arial Narrow" panose="020B0606020202030204" pitchFamily="34" charset="0"/>
            </a:rPr>
            <a:t> Board Game</a:t>
          </a:r>
          <a:r>
            <a:rPr lang="pt-BR" sz="2800" dirty="0">
              <a:solidFill>
                <a:schemeClr val="bg1"/>
              </a:solidFill>
              <a:latin typeface="Arial Narrow" panose="020B0606020202030204" pitchFamily="34" charset="0"/>
            </a:rPr>
            <a:t>, todos voltados para o ensino da Geografia. Realizados quatro encontros formativos na escola, resultando na comprovação da hipótese inicial da pesquisa e na geração de outras questões a serem ressaltadas nos registros do projeto. </a:t>
          </a:r>
          <a:endParaRPr lang="pt-BR" sz="28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sz="1600"/>
        </a:p>
      </dgm:t>
    </dgm:pt>
    <dgm:pt modelId="{3983B744-00D9-4B8D-A959-84826C735244}" type="sibTrans" cxnId="{9B2639B8-6529-4B43-9242-767CC2389D22}">
      <dgm:prSet/>
      <dgm:spPr/>
      <dgm:t>
        <a:bodyPr/>
        <a:lstStyle/>
        <a:p>
          <a:endParaRPr lang="pt-BR" sz="1600"/>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142857" custScaleY="81066"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218074" custLinFactNeighborX="8027" custLinFactNeighborY="-19180">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ctr"/>
          <a:r>
            <a:rPr lang="pt-BR" sz="3600" b="1" dirty="0">
              <a:solidFill>
                <a:schemeClr val="bg1"/>
              </a:solidFill>
              <a:latin typeface="Arial Narrow" panose="020B0606020202030204" pitchFamily="34" charset="0"/>
            </a:rPr>
            <a:t>Jogos Digitais </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Preservam as principais características dos jogos em geral, mas têm a particularidade de serem executados em plataformas digitais como telefones celulares, </a:t>
          </a:r>
          <a:r>
            <a:rPr lang="pt-BR" sz="3200" i="1" dirty="0">
              <a:solidFill>
                <a:schemeClr val="bg1"/>
              </a:solidFill>
              <a:latin typeface="Arial Narrow" panose="020B0606020202030204" pitchFamily="34" charset="0"/>
            </a:rPr>
            <a:t>tablets</a:t>
          </a:r>
          <a:r>
            <a:rPr lang="pt-BR" sz="3200" dirty="0">
              <a:solidFill>
                <a:schemeClr val="bg1"/>
              </a:solidFill>
              <a:latin typeface="Arial Narrow" panose="020B0606020202030204" pitchFamily="34" charset="0"/>
            </a:rPr>
            <a:t>, computadores pessoais e consoles de </a:t>
          </a:r>
          <a:r>
            <a:rPr lang="pt-BR" sz="3200" i="1" dirty="0">
              <a:solidFill>
                <a:schemeClr val="bg1"/>
              </a:solidFill>
              <a:latin typeface="Arial Narrow" panose="020B0606020202030204" pitchFamily="34" charset="0"/>
            </a:rPr>
            <a:t>videogame</a:t>
          </a:r>
          <a:r>
            <a:rPr lang="pt-BR" sz="3200" dirty="0">
              <a:solidFill>
                <a:schemeClr val="bg1"/>
              </a:solidFill>
              <a:latin typeface="Arial Narrow" panose="020B0606020202030204" pitchFamily="34" charset="0"/>
            </a:rPr>
            <a:t>. </a:t>
          </a:r>
        </a:p>
        <a:p>
          <a:pPr algn="just"/>
          <a:r>
            <a:rPr lang="pt-BR" sz="3200" b="1" u="none" dirty="0" err="1">
              <a:solidFill>
                <a:schemeClr val="bg1"/>
              </a:solidFill>
              <a:uFillTx/>
              <a:latin typeface="Arial Narrow" panose="020B0606020202030204" pitchFamily="34" charset="0"/>
            </a:rPr>
            <a:t>Salen</a:t>
          </a:r>
          <a:r>
            <a:rPr lang="pt-BR" sz="3200" b="1" u="none" dirty="0">
              <a:solidFill>
                <a:schemeClr val="bg1"/>
              </a:solidFill>
              <a:uFillTx/>
              <a:latin typeface="Arial Narrow" panose="020B0606020202030204" pitchFamily="34" charset="0"/>
            </a:rPr>
            <a:t> e </a:t>
          </a:r>
          <a:r>
            <a:rPr lang="pt-BR" sz="3200" b="1" u="none" dirty="0" err="1">
              <a:solidFill>
                <a:schemeClr val="bg1"/>
              </a:solidFill>
              <a:uFillTx/>
              <a:latin typeface="Arial Narrow" panose="020B0606020202030204" pitchFamily="34" charset="0"/>
            </a:rPr>
            <a:t>Zimmerman</a:t>
          </a:r>
          <a:r>
            <a:rPr lang="pt-BR" sz="3200" b="1" u="none" dirty="0">
              <a:solidFill>
                <a:schemeClr val="bg1"/>
              </a:solidFill>
              <a:uFillTx/>
              <a:latin typeface="Arial Narrow" panose="020B0606020202030204" pitchFamily="34" charset="0"/>
            </a:rPr>
            <a:t> (2012) </a:t>
          </a:r>
          <a:r>
            <a:rPr lang="pt-BR" sz="3200" u="none" dirty="0">
              <a:solidFill>
                <a:schemeClr val="bg1"/>
              </a:solidFill>
              <a:uFillTx/>
              <a:latin typeface="Arial Narrow" panose="020B0606020202030204" pitchFamily="34" charset="0"/>
            </a:rPr>
            <a:t>afirmam que a estrutura das plataformas digitais oferece uma série de recursos de processamento e comunicação que ampliam a experiência de jogar e que é nessa extensão que reside o diferencial dos jogos digitais;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45856" custScaleY="75150"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435669" custLinFactNeighborX="14884" custLinFactNeighborY="-8539">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just"/>
          <a:r>
            <a:rPr lang="pt-BR" sz="3600" b="1" dirty="0">
              <a:solidFill>
                <a:schemeClr val="bg1"/>
              </a:solidFill>
              <a:latin typeface="Arial Narrow" panose="020B0606020202030204" pitchFamily="34" charset="0"/>
            </a:rPr>
            <a:t>Mundos virtuais do </a:t>
          </a:r>
          <a:r>
            <a:rPr lang="pt-BR" sz="3600" b="1" dirty="0" err="1">
              <a:solidFill>
                <a:schemeClr val="bg1"/>
              </a:solidFill>
              <a:latin typeface="Arial Narrow" panose="020B0606020202030204" pitchFamily="34" charset="0"/>
            </a:rPr>
            <a:t>Minecraft</a:t>
          </a:r>
          <a:r>
            <a:rPr lang="pt-BR" sz="3600" b="1" dirty="0">
              <a:solidFill>
                <a:schemeClr val="bg1"/>
              </a:solidFill>
              <a:latin typeface="Arial Narrow" panose="020B0606020202030204" pitchFamily="34" charset="0"/>
            </a:rPr>
            <a:t>: dinâmicas </a:t>
          </a:r>
          <a:r>
            <a:rPr lang="pt-BR" sz="3600" b="1" dirty="0" err="1">
              <a:solidFill>
                <a:schemeClr val="bg1"/>
              </a:solidFill>
              <a:latin typeface="Arial Narrow" panose="020B0606020202030204" pitchFamily="34" charset="0"/>
            </a:rPr>
            <a:t>geotecnológicas</a:t>
          </a:r>
          <a:r>
            <a:rPr lang="pt-BR" sz="3600" b="1" dirty="0">
              <a:solidFill>
                <a:schemeClr val="bg1"/>
              </a:solidFill>
              <a:latin typeface="Arial Narrow" panose="020B0606020202030204" pitchFamily="34" charset="0"/>
            </a:rPr>
            <a:t> no espaço da Escola Pública” </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O projeto “investiga o potencial </a:t>
          </a:r>
          <a:r>
            <a:rPr lang="pt-BR" sz="3200" dirty="0" err="1">
              <a:solidFill>
                <a:schemeClr val="bg1"/>
              </a:solidFill>
              <a:latin typeface="Arial Narrow" panose="020B0606020202030204" pitchFamily="34" charset="0"/>
            </a:rPr>
            <a:t>geotecnológico</a:t>
          </a:r>
          <a:r>
            <a:rPr lang="pt-BR" sz="3200" dirty="0">
              <a:solidFill>
                <a:schemeClr val="bg1"/>
              </a:solidFill>
              <a:latin typeface="Arial Narrow" panose="020B0606020202030204" pitchFamily="34" charset="0"/>
            </a:rPr>
            <a:t> do </a:t>
          </a:r>
          <a:r>
            <a:rPr lang="pt-BR" sz="3200" dirty="0" err="1">
              <a:solidFill>
                <a:schemeClr val="bg1"/>
              </a:solidFill>
              <a:latin typeface="Arial Narrow" panose="020B0606020202030204" pitchFamily="34" charset="0"/>
            </a:rPr>
            <a:t>Minecraft</a:t>
          </a:r>
          <a:r>
            <a:rPr lang="pt-BR" sz="3200" dirty="0">
              <a:solidFill>
                <a:schemeClr val="bg1"/>
              </a:solidFill>
              <a:latin typeface="Arial Narrow" panose="020B0606020202030204" pitchFamily="34" charset="0"/>
            </a:rPr>
            <a:t> na sala de aula, ou seja, sua capacidade de promover reflexões sobre o espaço geográfico (lugar, território, localização, transformação). A pesquisa atualmente finalizando a fase de campo, que contempla 36 encontros formativos com alunos de uma escola da Rede Pública Municipal de Salvador. Os resultados parciais apontam para uma comprovação da hipótese inicial da pesquisa.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142857" custScaleY="105147"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317722" custLinFactNeighborX="14884" custLinFactNeighborY="-8539">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just"/>
          <a:r>
            <a:rPr lang="pt-BR" sz="3600" b="1" dirty="0">
              <a:solidFill>
                <a:schemeClr val="bg1"/>
              </a:solidFill>
              <a:latin typeface="Arial Narrow" panose="020B0606020202030204" pitchFamily="34" charset="0"/>
            </a:rPr>
            <a:t>Jogo digital como dispositivo de contribuição para o ensino e aprendizagem de Língua Inglesa” </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“É a modelagem colaborativa, entre pesquisador e sujeitos da pesquisa, de um jogo digital para auxiliar o ensino e aprendizagem do Inglês como Língua Estrangeira. A pesquisa encontra-se em fase inicial e será realizada no Colégio Estadual Luís Eduardo Magalhães em Jacobina/BA, com a participação de professores de Língua Inglesa e estudantes do 1º ano do Ensino Médio, sendo composta por encontros de discussão pedagógica e oficinas de iniciação à Programação, Design Gráfico, e Animação.</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142857" custScaleY="105147"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453563" custLinFactNeighborX="14884" custLinFactNeighborY="-8539">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ctr"/>
          <a:r>
            <a:rPr lang="pt-BR" sz="3600" b="1" dirty="0">
              <a:solidFill>
                <a:schemeClr val="bg1"/>
              </a:solidFill>
              <a:latin typeface="Arial Narrow" panose="020B0606020202030204" pitchFamily="34" charset="0"/>
            </a:rPr>
            <a:t>Gamificação</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u="none" dirty="0">
              <a:solidFill>
                <a:schemeClr val="bg1"/>
              </a:solidFill>
              <a:uFillTx/>
              <a:latin typeface="Arial Narrow" panose="020B0606020202030204" pitchFamily="34" charset="0"/>
            </a:rPr>
            <a:t>O jogo como uma entidade independente, deixa de existir, mas a sua estrutura (regras, objetivos, sistemas de pontuação) e os elementos do projeto de um jogo (roteiro, progressão, experiência do jogar) são associados a algum componente do mundo real (aplicação, metodologia, rede social, campanha de divulgação, </a:t>
          </a:r>
          <a:r>
            <a:rPr lang="pt-BR" sz="3200" u="none" dirty="0" err="1">
              <a:solidFill>
                <a:schemeClr val="bg1"/>
              </a:solidFill>
              <a:uFillTx/>
              <a:latin typeface="Arial Narrow" panose="020B0606020202030204" pitchFamily="34" charset="0"/>
            </a:rPr>
            <a:t>etc</a:t>
          </a:r>
          <a:r>
            <a:rPr lang="pt-BR" sz="3200" u="none" dirty="0">
              <a:solidFill>
                <a:schemeClr val="bg1"/>
              </a:solidFill>
              <a:uFillTx/>
              <a:latin typeface="Arial Narrow" panose="020B0606020202030204" pitchFamily="34" charset="0"/>
            </a:rPr>
            <a:t>), de forma a promover uma experiência engajadora (DETERDING, 2011).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51588" custScaleY="38943" custLinFactNeighborX="2135" custLinFactNeighborY="-30395">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156349" custLinFactNeighborX="-9585" custLinFactNeighborY="-33903">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just"/>
          <a:r>
            <a:rPr lang="pt-BR" sz="3600" b="1" dirty="0">
              <a:solidFill>
                <a:schemeClr val="bg1"/>
              </a:solidFill>
              <a:latin typeface="Arial Narrow" panose="020B0606020202030204" pitchFamily="34" charset="0"/>
            </a:rPr>
            <a:t>Gamificação e a arte de M.C. </a:t>
          </a:r>
          <a:r>
            <a:rPr lang="pt-BR" sz="3600" b="1" dirty="0" err="1">
              <a:solidFill>
                <a:schemeClr val="bg1"/>
              </a:solidFill>
              <a:latin typeface="Arial Narrow" panose="020B0606020202030204" pitchFamily="34" charset="0"/>
            </a:rPr>
            <a:t>Escher</a:t>
          </a:r>
          <a:r>
            <a:rPr lang="pt-BR" sz="3600" b="1" dirty="0">
              <a:solidFill>
                <a:schemeClr val="bg1"/>
              </a:solidFill>
              <a:latin typeface="Arial Narrow" panose="020B0606020202030204" pitchFamily="34" charset="0"/>
            </a:rPr>
            <a:t>: uma proposição metodológica para o EMITEC”</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O projeto “propõe desenvolver uma referência metodológica para o ensino da Arte com o uso de atividades </a:t>
          </a:r>
          <a:r>
            <a:rPr lang="pt-BR" sz="3200" dirty="0" err="1">
              <a:solidFill>
                <a:schemeClr val="bg1"/>
              </a:solidFill>
              <a:latin typeface="Arial Narrow" panose="020B0606020202030204" pitchFamily="34" charset="0"/>
            </a:rPr>
            <a:t>gamificadas</a:t>
          </a:r>
          <a:r>
            <a:rPr lang="pt-BR" sz="3200" dirty="0">
              <a:solidFill>
                <a:schemeClr val="bg1"/>
              </a:solidFill>
              <a:latin typeface="Arial Narrow" panose="020B0606020202030204" pitchFamily="34" charset="0"/>
            </a:rPr>
            <a:t>, a partir da obra de M.C. </a:t>
          </a:r>
          <a:r>
            <a:rPr lang="pt-BR" sz="3200" dirty="0" err="1">
              <a:solidFill>
                <a:schemeClr val="bg1"/>
              </a:solidFill>
              <a:latin typeface="Arial Narrow" panose="020B0606020202030204" pitchFamily="34" charset="0"/>
            </a:rPr>
            <a:t>Escher</a:t>
          </a:r>
          <a:r>
            <a:rPr lang="pt-BR" sz="3200" dirty="0">
              <a:solidFill>
                <a:schemeClr val="bg1"/>
              </a:solidFill>
              <a:latin typeface="Arial Narrow" panose="020B0606020202030204" pitchFamily="34" charset="0"/>
            </a:rPr>
            <a:t> no EMITEC.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142857" custScaleY="61254"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105125" custLinFactNeighborX="7181" custLinFactNeighborY="-51631">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ctr"/>
          <a:r>
            <a:rPr lang="pt-BR" sz="3600" b="1" dirty="0">
              <a:solidFill>
                <a:schemeClr val="bg1"/>
              </a:solidFill>
              <a:latin typeface="Arial Narrow" panose="020B0606020202030204" pitchFamily="34" charset="0"/>
            </a:rPr>
            <a:t>CONSIDERAÇÕES FINAIS</a:t>
          </a:r>
          <a:r>
            <a:rPr lang="pt-BR" sz="3600" b="0" dirty="0">
              <a:solidFill>
                <a:schemeClr val="bg1"/>
              </a:solidFill>
              <a:latin typeface="Arial Narrow" panose="020B0606020202030204" pitchFamily="34" charset="0"/>
            </a:rPr>
            <a:t> </a:t>
          </a:r>
          <a:endParaRPr lang="pt-BR" sz="3600" b="1" dirty="0">
            <a:solidFill>
              <a:schemeClr val="bg1"/>
            </a:solidFill>
            <a:latin typeface="Arial Narrow" panose="020B0606020202030204" pitchFamily="34" charset="0"/>
          </a:endParaRP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É possível afirmar que o grupo cooperativo JEDU-K esteja ainda em fase embrionária, tendo identificado, ao longo do ano de 2018, seus objetivos e possibilidades de contribuição. Entretanto, o estabelecimento de uma visão compartilhada entre os membros do grupo sobre jogos e educação e a confirmação de uma coerência na temática dos projetos acompanhados pelo grupo já podem ser considerados resultados iniciais que culminaram na construção do presente relato. Acreditamos que, com o amadurecimento do grupo e das pesquisas desenvolvidas, surgirão articulações mais profundas, intensificando a interlocução com o K-LAB e enriquecendo as produções do GEOTEC.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68374" custScaleY="64700"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470189" custLinFactNeighborX="7246" custLinFactNeighborY="-14882">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ctr"/>
          <a:endParaRPr lang="pt-BR" sz="3600" dirty="0">
            <a:solidFill>
              <a:schemeClr val="bg1"/>
            </a:solidFill>
            <a:latin typeface="Arial Narrow" panose="020B0606020202030204" pitchFamily="34" charset="0"/>
          </a:endParaRPr>
        </a:p>
        <a:p>
          <a:pPr algn="ctr"/>
          <a:r>
            <a:rPr lang="pt-BR" sz="3600" b="1" dirty="0">
              <a:solidFill>
                <a:schemeClr val="bg1"/>
              </a:solidFill>
              <a:latin typeface="Arial Narrow" panose="020B0606020202030204" pitchFamily="34" charset="0"/>
            </a:rPr>
            <a:t>Referências</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2800" dirty="0">
              <a:solidFill>
                <a:schemeClr val="bg1"/>
              </a:solidFill>
              <a:latin typeface="Arial Narrow" panose="020B0606020202030204" pitchFamily="34" charset="0"/>
            </a:rPr>
            <a:t>DETERDING, S. et al. </a:t>
          </a:r>
          <a:r>
            <a:rPr lang="pt-BR" sz="2800" b="1" dirty="0" err="1">
              <a:solidFill>
                <a:schemeClr val="bg1"/>
              </a:solidFill>
              <a:latin typeface="Arial Narrow" panose="020B0606020202030204" pitchFamily="34" charset="0"/>
            </a:rPr>
            <a:t>From</a:t>
          </a:r>
          <a:r>
            <a:rPr lang="pt-BR" sz="2800" b="1" dirty="0">
              <a:solidFill>
                <a:schemeClr val="bg1"/>
              </a:solidFill>
              <a:latin typeface="Arial Narrow" panose="020B0606020202030204" pitchFamily="34" charset="0"/>
            </a:rPr>
            <a:t> Game Design </a:t>
          </a:r>
          <a:r>
            <a:rPr lang="pt-BR" sz="2800" b="1" dirty="0" err="1">
              <a:solidFill>
                <a:schemeClr val="bg1"/>
              </a:solidFill>
              <a:latin typeface="Arial Narrow" panose="020B0606020202030204" pitchFamily="34" charset="0"/>
            </a:rPr>
            <a:t>Elements</a:t>
          </a:r>
          <a:r>
            <a:rPr lang="pt-BR" sz="2800" b="1" dirty="0">
              <a:solidFill>
                <a:schemeClr val="bg1"/>
              </a:solidFill>
              <a:latin typeface="Arial Narrow" panose="020B0606020202030204" pitchFamily="34" charset="0"/>
            </a:rPr>
            <a:t> </a:t>
          </a:r>
          <a:r>
            <a:rPr lang="pt-BR" sz="2800" b="1" dirty="0" err="1">
              <a:solidFill>
                <a:schemeClr val="bg1"/>
              </a:solidFill>
              <a:latin typeface="Arial Narrow" panose="020B0606020202030204" pitchFamily="34" charset="0"/>
            </a:rPr>
            <a:t>to</a:t>
          </a:r>
          <a:r>
            <a:rPr lang="pt-BR" sz="2800" b="1" dirty="0">
              <a:solidFill>
                <a:schemeClr val="bg1"/>
              </a:solidFill>
              <a:latin typeface="Arial Narrow" panose="020B0606020202030204" pitchFamily="34" charset="0"/>
            </a:rPr>
            <a:t> </a:t>
          </a:r>
          <a:r>
            <a:rPr lang="pt-BR" sz="2800" b="1" dirty="0" err="1">
              <a:solidFill>
                <a:schemeClr val="bg1"/>
              </a:solidFill>
              <a:latin typeface="Arial Narrow" panose="020B0606020202030204" pitchFamily="34" charset="0"/>
            </a:rPr>
            <a:t>Gamefulness</a:t>
          </a:r>
          <a:r>
            <a:rPr lang="pt-BR" sz="2800" b="1" dirty="0">
              <a:solidFill>
                <a:schemeClr val="bg1"/>
              </a:solidFill>
              <a:latin typeface="Arial Narrow" panose="020B0606020202030204" pitchFamily="34" charset="0"/>
            </a:rPr>
            <a:t>:  </a:t>
          </a:r>
          <a:r>
            <a:rPr lang="pt-BR" sz="2800" b="1" dirty="0" err="1">
              <a:solidFill>
                <a:schemeClr val="bg1"/>
              </a:solidFill>
              <a:latin typeface="Arial Narrow" panose="020B0606020202030204" pitchFamily="34" charset="0"/>
            </a:rPr>
            <a:t>Defining</a:t>
          </a:r>
          <a:r>
            <a:rPr lang="pt-BR" sz="2800" b="1" dirty="0">
              <a:solidFill>
                <a:schemeClr val="bg1"/>
              </a:solidFill>
              <a:latin typeface="Arial Narrow" panose="020B0606020202030204" pitchFamily="34" charset="0"/>
            </a:rPr>
            <a:t> “</a:t>
          </a:r>
          <a:r>
            <a:rPr lang="pt-BR" sz="2800" b="1" dirty="0" err="1">
              <a:solidFill>
                <a:schemeClr val="bg1"/>
              </a:solidFill>
              <a:latin typeface="Arial Narrow" panose="020B0606020202030204" pitchFamily="34" charset="0"/>
            </a:rPr>
            <a:t>Gamification</a:t>
          </a:r>
          <a:r>
            <a:rPr lang="pt-BR" sz="2800" b="1" dirty="0">
              <a:solidFill>
                <a:schemeClr val="bg1"/>
              </a:solidFill>
              <a:latin typeface="Arial Narrow" panose="020B0606020202030204" pitchFamily="34" charset="0"/>
            </a:rPr>
            <a:t>”. In: </a:t>
          </a:r>
          <a:r>
            <a:rPr lang="pt-BR" sz="2800" b="1" dirty="0" err="1">
              <a:solidFill>
                <a:schemeClr val="bg1"/>
              </a:solidFill>
              <a:latin typeface="Arial Narrow" panose="020B0606020202030204" pitchFamily="34" charset="0"/>
            </a:rPr>
            <a:t>Mindtrek</a:t>
          </a:r>
          <a:r>
            <a:rPr lang="pt-BR" sz="2800" b="1" dirty="0">
              <a:solidFill>
                <a:schemeClr val="bg1"/>
              </a:solidFill>
              <a:latin typeface="Arial Narrow" panose="020B0606020202030204" pitchFamily="34" charset="0"/>
            </a:rPr>
            <a:t> </a:t>
          </a:r>
          <a:r>
            <a:rPr lang="pt-BR" sz="2800" dirty="0">
              <a:solidFill>
                <a:schemeClr val="bg1"/>
              </a:solidFill>
              <a:latin typeface="Arial Narrow" panose="020B0606020202030204" pitchFamily="34" charset="0"/>
            </a:rPr>
            <a:t>2011. </a:t>
          </a:r>
          <a:r>
            <a:rPr lang="pt-BR" sz="2800" dirty="0" err="1">
              <a:solidFill>
                <a:schemeClr val="bg1"/>
              </a:solidFill>
              <a:latin typeface="Arial Narrow" panose="020B0606020202030204" pitchFamily="34" charset="0"/>
            </a:rPr>
            <a:t>Finland</a:t>
          </a:r>
          <a:r>
            <a:rPr lang="pt-BR" sz="2800" dirty="0">
              <a:solidFill>
                <a:schemeClr val="bg1"/>
              </a:solidFill>
              <a:latin typeface="Arial Narrow" panose="020B0606020202030204" pitchFamily="34" charset="0"/>
            </a:rPr>
            <a:t>, 2011. </a:t>
          </a:r>
        </a:p>
        <a:p>
          <a:pPr algn="just"/>
          <a:r>
            <a:rPr lang="pt-BR" sz="2800" dirty="0">
              <a:solidFill>
                <a:schemeClr val="bg1"/>
              </a:solidFill>
              <a:latin typeface="Arial Narrow" panose="020B0606020202030204" pitchFamily="34" charset="0"/>
            </a:rPr>
            <a:t>HETKOWSKI, T. et al. </a:t>
          </a:r>
          <a:r>
            <a:rPr lang="pt-BR" sz="2800" b="1" dirty="0">
              <a:solidFill>
                <a:schemeClr val="bg1"/>
              </a:solidFill>
              <a:latin typeface="Arial Narrow" panose="020B0606020202030204" pitchFamily="34" charset="0"/>
            </a:rPr>
            <a:t>O entendimento do espaço através dos jogos digitais: Geotecnologia e ludicidade. In: Anais do VIII Seminário de Jogos Eletrônicos, Educação e Comunicação</a:t>
          </a:r>
          <a:r>
            <a:rPr lang="pt-BR" sz="2800" dirty="0">
              <a:solidFill>
                <a:schemeClr val="bg1"/>
              </a:solidFill>
              <a:latin typeface="Arial Narrow" panose="020B0606020202030204" pitchFamily="34" charset="0"/>
            </a:rPr>
            <a:t>. Salvador, BA: UNEB, 2012. </a:t>
          </a:r>
        </a:p>
        <a:p>
          <a:pPr algn="just"/>
          <a:r>
            <a:rPr lang="pt-BR" sz="2800" b="1" dirty="0">
              <a:solidFill>
                <a:schemeClr val="bg1"/>
              </a:solidFill>
              <a:latin typeface="Arial Narrow" panose="020B0606020202030204" pitchFamily="34" charset="0"/>
            </a:rPr>
            <a:t>K-LAB. Laboratório de Projetos, Processos Educacionais e Tecnológicos</a:t>
          </a:r>
          <a:r>
            <a:rPr lang="pt-BR" sz="2800" dirty="0">
              <a:solidFill>
                <a:schemeClr val="bg1"/>
              </a:solidFill>
              <a:latin typeface="Arial Narrow" panose="020B0606020202030204" pitchFamily="34" charset="0"/>
            </a:rPr>
            <a:t>. 2018. Disponível em: &lt;http://klab.geotec.uneb.br/&gt;. Acesso em: 15-nov-2018. </a:t>
          </a:r>
        </a:p>
        <a:p>
          <a:pPr algn="just"/>
          <a:r>
            <a:rPr lang="pt-BR" sz="2800" dirty="0">
              <a:solidFill>
                <a:schemeClr val="bg1"/>
              </a:solidFill>
              <a:latin typeface="Arial Narrow" panose="020B0606020202030204" pitchFamily="34" charset="0"/>
            </a:rPr>
            <a:t>PETRY, L. C. </a:t>
          </a:r>
          <a:r>
            <a:rPr lang="pt-BR" sz="2800" b="1" dirty="0">
              <a:solidFill>
                <a:schemeClr val="bg1"/>
              </a:solidFill>
              <a:latin typeface="Arial Narrow" panose="020B0606020202030204" pitchFamily="34" charset="0"/>
            </a:rPr>
            <a:t>O conceito ontológico de jogo. In: Jogos Digitais: Fundamentos de uma Prática Baseada em Evidências. </a:t>
          </a:r>
          <a:r>
            <a:rPr lang="pt-BR" sz="2800" dirty="0">
              <a:solidFill>
                <a:schemeClr val="bg1"/>
              </a:solidFill>
              <a:latin typeface="Arial Narrow" panose="020B0606020202030204" pitchFamily="34" charset="0"/>
            </a:rPr>
            <a:t>Campinas, SP: Papirus Editora, 2016. p. 17–42. </a:t>
          </a:r>
          <a:endParaRPr lang="pt-BR" sz="28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35626" custScaleY="114241" custLinFactY="-100000" custLinFactNeighborX="-540" custLinFactNeighborY="-17268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529977" custLinFactNeighborX="-1817" custLinFactNeighborY="-8854">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b="1" dirty="0">
              <a:solidFill>
                <a:schemeClr val="bg1"/>
              </a:solidFill>
              <a:latin typeface="Arial Narrow" panose="020B0606020202030204" pitchFamily="34" charset="0"/>
            </a:rPr>
            <a:t>K-LAB </a:t>
          </a:r>
          <a:endParaRPr lang="pt-BR" sz="800" b="1" dirty="0">
            <a:solidFill>
              <a:schemeClr val="bg1"/>
            </a:solidFill>
            <a:latin typeface="Arial Narrow" panose="020B0606020202030204" pitchFamily="34" charset="0"/>
          </a:endParaRPr>
        </a:p>
        <a:p>
          <a:pPr algn="just"/>
          <a:r>
            <a:rPr lang="pt-BR" sz="3200" b="1" dirty="0">
              <a:solidFill>
                <a:schemeClr val="bg1"/>
              </a:solidFill>
              <a:latin typeface="Arial Narrow" panose="020B0606020202030204" pitchFamily="34" charset="0"/>
            </a:rPr>
            <a:t>Laboratório de Projetos, Processos Educacionais e Tecnológicos.</a:t>
          </a: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3EBB5E1E-E241-4CD7-B026-087750CE3ECD}">
      <dgm:prSet phldrT="[Texto]" custT="1"/>
      <dgm:spPr>
        <a:solidFill>
          <a:schemeClr val="tx1"/>
        </a:solidFill>
      </dgm:spPr>
      <dgm:t>
        <a:bodyPr/>
        <a:lstStyle/>
        <a:p>
          <a:pPr algn="just"/>
          <a:r>
            <a:rPr lang="pt-BR" sz="3200" b="1" dirty="0">
              <a:solidFill>
                <a:schemeClr val="bg1"/>
              </a:solidFill>
              <a:latin typeface="Arial Narrow" panose="020B0606020202030204" pitchFamily="34" charset="0"/>
            </a:rPr>
            <a:t>OBJETIVO</a:t>
          </a:r>
          <a:endParaRPr lang="pt-BR" sz="3200" dirty="0">
            <a:solidFill>
              <a:schemeClr val="bg1"/>
            </a:solidFill>
          </a:endParaRPr>
        </a:p>
      </dgm:t>
    </dgm:pt>
    <dgm:pt modelId="{13951895-5D40-4F7F-A327-BCC36073AE20}" type="parTrans" cxnId="{D1289302-0155-4294-87D4-53F750EB9556}">
      <dgm:prSet/>
      <dgm:spPr/>
      <dgm:t>
        <a:bodyPr/>
        <a:lstStyle/>
        <a:p>
          <a:endParaRPr lang="pt-BR"/>
        </a:p>
      </dgm:t>
    </dgm:pt>
    <dgm:pt modelId="{B68DACC9-C2EA-43F0-8AE7-E226FC182C04}" type="sibTrans" cxnId="{D1289302-0155-4294-87D4-53F750EB9556}">
      <dgm:prSet/>
      <dgm:spPr/>
      <dgm:t>
        <a:bodyPr/>
        <a:lstStyle/>
        <a:p>
          <a:endParaRPr lang="pt-BR"/>
        </a:p>
      </dgm:t>
    </dgm:pt>
    <dgm:pt modelId="{3C366D48-81A4-4938-9AC6-54A3C64BAC4C}">
      <dgm:prSet phldrT="[Texto]" custT="1"/>
      <dgm:spPr>
        <a:solidFill>
          <a:schemeClr val="tx1"/>
        </a:solidFill>
      </dgm:spPr>
      <dgm:t>
        <a:bodyPr/>
        <a:lstStyle/>
        <a:p>
          <a:pPr algn="just"/>
          <a:r>
            <a:rPr lang="pt-BR" sz="3200" dirty="0">
              <a:solidFill>
                <a:schemeClr val="bg1"/>
              </a:solidFill>
              <a:latin typeface="Arial Narrow" panose="020B0606020202030204" pitchFamily="34" charset="0"/>
            </a:rPr>
            <a:t> Difusão e o desenvolvimento da ciência e tecnologia nas escolas, e a pretensão de promover discussões, reflexões, usos das potencialidades e redimensionamento das TIC e ampliação das relações entre Universidade, Escola e Comunidade.</a:t>
          </a:r>
          <a:endParaRPr lang="pt-BR" sz="3200" dirty="0"/>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3"/>
      <dgm:spPr/>
    </dgm:pt>
    <dgm:pt modelId="{1CB5C1E3-F2AF-47F9-8BFE-03ACD06D0A37}" type="pres">
      <dgm:prSet presAssocID="{411DE0C3-666E-450D-9D97-0F0BE5C44171}" presName="parentText" presStyleLbl="node1" presStyleIdx="0" presStyleCnt="3" custScaleX="157070" custScaleY="254997" custLinFactNeighborX="-28277" custLinFactNeighborY="75504">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3">
        <dgm:presLayoutVars>
          <dgm:bulletEnabled val="1"/>
        </dgm:presLayoutVars>
      </dgm:prSet>
      <dgm:spPr>
        <a:solidFill>
          <a:schemeClr val="bg1">
            <a:alpha val="90000"/>
          </a:schemeClr>
        </a:solidFill>
      </dgm:spPr>
    </dgm:pt>
    <dgm:pt modelId="{F56A9409-4FB1-4349-8276-B1193D41E2BA}" type="pres">
      <dgm:prSet presAssocID="{2062D854-5D20-481D-9F42-843414E2F5F0}" presName="spaceBetweenRectangles" presStyleCnt="0"/>
      <dgm:spPr/>
    </dgm:pt>
    <dgm:pt modelId="{46D9A09C-3394-4E02-BEB7-E10155005021}" type="pres">
      <dgm:prSet presAssocID="{3EBB5E1E-E241-4CD7-B026-087750CE3ECD}" presName="parentLin" presStyleCnt="0"/>
      <dgm:spPr/>
    </dgm:pt>
    <dgm:pt modelId="{10A625C5-920C-484D-96D0-93E75CB99354}" type="pres">
      <dgm:prSet presAssocID="{3EBB5E1E-E241-4CD7-B026-087750CE3ECD}" presName="parentLeftMargin" presStyleLbl="node1" presStyleIdx="0" presStyleCnt="3"/>
      <dgm:spPr/>
    </dgm:pt>
    <dgm:pt modelId="{0720BA58-30F0-4361-9F50-C062F1FACD26}" type="pres">
      <dgm:prSet presAssocID="{3EBB5E1E-E241-4CD7-B026-087750CE3ECD}" presName="parentText" presStyleLbl="node1" presStyleIdx="1" presStyleCnt="3" custFlipHor="0" custScaleX="32233" custScaleY="110395" custLinFactNeighborX="-30892" custLinFactNeighborY="50771">
        <dgm:presLayoutVars>
          <dgm:chMax val="0"/>
          <dgm:bulletEnabled val="1"/>
        </dgm:presLayoutVars>
      </dgm:prSet>
      <dgm:spPr/>
    </dgm:pt>
    <dgm:pt modelId="{DD28038B-061D-4E17-9F1E-8D6B589A21C4}" type="pres">
      <dgm:prSet presAssocID="{3EBB5E1E-E241-4CD7-B026-087750CE3ECD}" presName="negativeSpace" presStyleCnt="0"/>
      <dgm:spPr/>
    </dgm:pt>
    <dgm:pt modelId="{7E1091D5-1806-43C7-9267-B19FD5D21D8E}" type="pres">
      <dgm:prSet presAssocID="{3EBB5E1E-E241-4CD7-B026-087750CE3ECD}" presName="childText" presStyleLbl="conFgAcc1" presStyleIdx="1" presStyleCnt="3">
        <dgm:presLayoutVars>
          <dgm:bulletEnabled val="1"/>
        </dgm:presLayoutVars>
      </dgm:prSet>
      <dgm:spPr>
        <a:solidFill>
          <a:schemeClr val="bg1">
            <a:alpha val="90000"/>
          </a:schemeClr>
        </a:solidFill>
      </dgm:spPr>
    </dgm:pt>
    <dgm:pt modelId="{FE35C81B-0E99-4905-9506-F0E517093C39}" type="pres">
      <dgm:prSet presAssocID="{B68DACC9-C2EA-43F0-8AE7-E226FC182C04}" presName="spaceBetweenRectangles" presStyleCnt="0"/>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1" presStyleCnt="3"/>
      <dgm:spPr/>
    </dgm:pt>
    <dgm:pt modelId="{471CF6A7-457F-4D20-A1B7-3E5C1D73119A}" type="pres">
      <dgm:prSet presAssocID="{3C366D48-81A4-4938-9AC6-54A3C64BAC4C}" presName="parentText" presStyleLbl="node1" presStyleIdx="2" presStyleCnt="3" custScaleX="138155" custScaleY="316000" custLinFactNeighborX="-30922" custLinFactNeighborY="22964">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2" presStyleCnt="3" custScaleY="216037">
        <dgm:presLayoutVars>
          <dgm:bulletEnabled val="1"/>
        </dgm:presLayoutVars>
      </dgm:prSet>
      <dgm:spPr>
        <a:solidFill>
          <a:schemeClr val="bg1">
            <a:alpha val="90000"/>
          </a:schemeClr>
        </a:solidFill>
      </dgm:spPr>
    </dgm:pt>
  </dgm:ptLst>
  <dgm:cxnLst>
    <dgm:cxn modelId="{D1289302-0155-4294-87D4-53F750EB9556}" srcId="{B024C5A6-4BAF-4B64-9182-54D7E61DEF3F}" destId="{3EBB5E1E-E241-4CD7-B026-087750CE3ECD}" srcOrd="1" destOrd="0" parTransId="{13951895-5D40-4F7F-A327-BCC36073AE20}" sibTransId="{B68DACC9-C2EA-43F0-8AE7-E226FC182C04}"/>
    <dgm:cxn modelId="{A734D71C-B608-45B0-84D4-AA14799CB038}" srcId="{B024C5A6-4BAF-4B64-9182-54D7E61DEF3F}" destId="{3C366D48-81A4-4938-9AC6-54A3C64BAC4C}" srcOrd="2" destOrd="0" parTransId="{543886F9-AFE7-4625-9576-8CAD11318CFA}" sibTransId="{7E3EDFC1-D3C4-4D1D-93F1-29D5CCF74A62}"/>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205F973F-D8EB-4560-8806-BAEFF3E6B856}" type="presOf" srcId="{3C366D48-81A4-4938-9AC6-54A3C64BAC4C}" destId="{CF674136-37C9-414F-BC69-5D9E005D4A98}" srcOrd="0" destOrd="0" presId="urn:microsoft.com/office/officeart/2005/8/layout/list1"/>
    <dgm:cxn modelId="{0E57DD4D-9F8D-4A19-A5BA-F57DAD132E3D}" type="presOf" srcId="{3EBB5E1E-E241-4CD7-B026-087750CE3ECD}" destId="{10A625C5-920C-484D-96D0-93E75CB9935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A87E57FE-04C2-4442-AA2B-7A272A6511F1}" type="presOf" srcId="{3C366D48-81A4-4938-9AC6-54A3C64BAC4C}" destId="{471CF6A7-457F-4D20-A1B7-3E5C1D73119A}" srcOrd="1" destOrd="0" presId="urn:microsoft.com/office/officeart/2005/8/layout/list1"/>
    <dgm:cxn modelId="{B352D1FF-F507-45C7-A2D6-56EC0C5C8A43}" type="presOf" srcId="{3EBB5E1E-E241-4CD7-B026-087750CE3ECD}" destId="{0720BA58-30F0-4361-9F50-C062F1FACD26}" srcOrd="1" destOrd="0" presId="urn:microsoft.com/office/officeart/2005/8/layout/list1"/>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703A1B3A-6A41-4027-83D6-702B3A6B22E2}" type="presParOf" srcId="{941B3380-0E92-4560-9B20-A25855786988}" destId="{F56A9409-4FB1-4349-8276-B1193D41E2BA}" srcOrd="3" destOrd="0" presId="urn:microsoft.com/office/officeart/2005/8/layout/list1"/>
    <dgm:cxn modelId="{EFC668FA-E225-4DBC-8836-5E049AB98346}" type="presParOf" srcId="{941B3380-0E92-4560-9B20-A25855786988}" destId="{46D9A09C-3394-4E02-BEB7-E10155005021}" srcOrd="4" destOrd="0" presId="urn:microsoft.com/office/officeart/2005/8/layout/list1"/>
    <dgm:cxn modelId="{7594FA53-143F-443E-884C-59FDA6733493}" type="presParOf" srcId="{46D9A09C-3394-4E02-BEB7-E10155005021}" destId="{10A625C5-920C-484D-96D0-93E75CB99354}" srcOrd="0" destOrd="0" presId="urn:microsoft.com/office/officeart/2005/8/layout/list1"/>
    <dgm:cxn modelId="{4ED9793A-3EB2-4607-9FF9-8B62899DBA25}" type="presParOf" srcId="{46D9A09C-3394-4E02-BEB7-E10155005021}" destId="{0720BA58-30F0-4361-9F50-C062F1FACD26}" srcOrd="1" destOrd="0" presId="urn:microsoft.com/office/officeart/2005/8/layout/list1"/>
    <dgm:cxn modelId="{8DA00CAF-73EF-43EB-B236-B81F75EAFF8C}" type="presParOf" srcId="{941B3380-0E92-4560-9B20-A25855786988}" destId="{DD28038B-061D-4E17-9F1E-8D6B589A21C4}" srcOrd="5" destOrd="0" presId="urn:microsoft.com/office/officeart/2005/8/layout/list1"/>
    <dgm:cxn modelId="{40FFE194-C28F-4667-AF22-CFDBCE55195D}" type="presParOf" srcId="{941B3380-0E92-4560-9B20-A25855786988}" destId="{7E1091D5-1806-43C7-9267-B19FD5D21D8E}" srcOrd="6" destOrd="0" presId="urn:microsoft.com/office/officeart/2005/8/layout/list1"/>
    <dgm:cxn modelId="{5A71F6A8-CD2E-4053-9508-BCCD609498A9}" type="presParOf" srcId="{941B3380-0E92-4560-9B20-A25855786988}" destId="{FE35C81B-0E99-4905-9506-F0E517093C39}" srcOrd="7" destOrd="0" presId="urn:microsoft.com/office/officeart/2005/8/layout/list1"/>
    <dgm:cxn modelId="{E90C44E3-A953-4566-AA9B-1C5BAF15431A}" type="presParOf" srcId="{941B3380-0E92-4560-9B20-A25855786988}" destId="{C90C2F5F-F207-47F2-B4D3-882F40352A86}" srcOrd="8"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9" destOrd="0" presId="urn:microsoft.com/office/officeart/2005/8/layout/list1"/>
    <dgm:cxn modelId="{F3BDDA92-3367-474D-8843-EB34FEBDD3A0}" type="presParOf" srcId="{941B3380-0E92-4560-9B20-A25855786988}" destId="{7A1BCB07-984B-4305-BC4B-E8A0302D8781}" srcOrd="10"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b="1" dirty="0">
              <a:solidFill>
                <a:schemeClr val="bg1"/>
              </a:solidFill>
              <a:latin typeface="Arial Narrow" panose="020B0606020202030204" pitchFamily="34" charset="0"/>
            </a:rPr>
            <a:t>K-LAB </a:t>
          </a:r>
          <a:endParaRPr lang="pt-BR" sz="800" b="1" dirty="0">
            <a:solidFill>
              <a:schemeClr val="bg1"/>
            </a:solidFill>
            <a:latin typeface="Arial Narrow" panose="020B0606020202030204" pitchFamily="34" charset="0"/>
          </a:endParaRPr>
        </a:p>
        <a:p>
          <a:pPr algn="just"/>
          <a:r>
            <a:rPr lang="pt-BR" sz="3200" b="1" dirty="0">
              <a:solidFill>
                <a:schemeClr val="bg1"/>
              </a:solidFill>
              <a:latin typeface="Arial Narrow" panose="020B0606020202030204" pitchFamily="34" charset="0"/>
            </a:rPr>
            <a:t>Laboratório de Projetos, Processos Educacionais e Tecnológicos.</a:t>
          </a: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3EBB5E1E-E241-4CD7-B026-087750CE3ECD}">
      <dgm:prSet phldrT="[Texto]" custT="1"/>
      <dgm:spPr>
        <a:solidFill>
          <a:schemeClr val="tx1"/>
        </a:solidFill>
      </dgm:spPr>
      <dgm:t>
        <a:bodyPr/>
        <a:lstStyle/>
        <a:p>
          <a:pPr algn="just"/>
          <a:r>
            <a:rPr lang="pt-BR" sz="3600" dirty="0">
              <a:solidFill>
                <a:schemeClr val="bg1"/>
              </a:solidFill>
              <a:latin typeface="Arial Narrow" panose="020B0606020202030204" pitchFamily="34" charset="0"/>
            </a:rPr>
            <a:t>Laboratório destinado à construção e qualificação de processos formativos e educacionais, por meio da elaboração, utilização e redimensionamento de técnicas, práticas e processos tecnológicos </a:t>
          </a:r>
          <a:r>
            <a:rPr lang="pt-BR" sz="3200" dirty="0">
              <a:solidFill>
                <a:schemeClr val="bg1"/>
              </a:solidFill>
              <a:latin typeface="Arial Narrow" panose="020B0606020202030204" pitchFamily="34" charset="0"/>
            </a:rPr>
            <a:t>(K-LAB, 2018). </a:t>
          </a:r>
          <a:endParaRPr lang="pt-BR" sz="3200" dirty="0">
            <a:solidFill>
              <a:schemeClr val="bg1"/>
            </a:solidFill>
          </a:endParaRPr>
        </a:p>
      </dgm:t>
    </dgm:pt>
    <dgm:pt modelId="{13951895-5D40-4F7F-A327-BCC36073AE20}" type="parTrans" cxnId="{D1289302-0155-4294-87D4-53F750EB9556}">
      <dgm:prSet/>
      <dgm:spPr/>
      <dgm:t>
        <a:bodyPr/>
        <a:lstStyle/>
        <a:p>
          <a:endParaRPr lang="pt-BR"/>
        </a:p>
      </dgm:t>
    </dgm:pt>
    <dgm:pt modelId="{B68DACC9-C2EA-43F0-8AE7-E226FC182C04}" type="sibTrans" cxnId="{D1289302-0155-4294-87D4-53F750EB9556}">
      <dgm:prSet/>
      <dgm:spPr/>
      <dgm:t>
        <a:bodyPr/>
        <a:lstStyle/>
        <a:p>
          <a:endParaRPr lang="pt-BR"/>
        </a:p>
      </dgm:t>
    </dgm:pt>
    <dgm:pt modelId="{3C366D48-81A4-4938-9AC6-54A3C64BAC4C}">
      <dgm:prSet phldrT="[Texto]" custT="1"/>
      <dgm:spPr>
        <a:solidFill>
          <a:schemeClr val="tx1"/>
        </a:solidFill>
      </dgm:spPr>
      <dgm:t>
        <a:bodyPr/>
        <a:lstStyle/>
        <a:p>
          <a:r>
            <a:rPr lang="pt-BR" sz="3200" dirty="0">
              <a:solidFill>
                <a:schemeClr val="bg1"/>
              </a:solidFill>
              <a:latin typeface="Arial Narrow" panose="020B0606020202030204" pitchFamily="34" charset="0"/>
            </a:rPr>
            <a:t> </a:t>
          </a:r>
          <a:r>
            <a:rPr lang="pt-BR" sz="3200" b="1" dirty="0">
              <a:solidFill>
                <a:schemeClr val="bg1"/>
              </a:solidFill>
              <a:latin typeface="Arial Narrow" panose="020B0606020202030204" pitchFamily="34" charset="0"/>
            </a:rPr>
            <a:t>Pressupostos Teóricos:</a:t>
          </a:r>
        </a:p>
        <a:p>
          <a:r>
            <a:rPr lang="pt-BR" sz="3600" dirty="0">
              <a:solidFill>
                <a:schemeClr val="bg1"/>
              </a:solidFill>
              <a:latin typeface="Arial Narrow" panose="020B0606020202030204" pitchFamily="34" charset="0"/>
            </a:rPr>
            <a:t>Tecnologias ,O Espaço Geográfico e Práticas Pedagógicas. </a:t>
          </a:r>
          <a:endParaRPr lang="pt-BR" sz="3600" dirty="0"/>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3"/>
      <dgm:spPr/>
    </dgm:pt>
    <dgm:pt modelId="{1CB5C1E3-F2AF-47F9-8BFE-03ACD06D0A37}" type="pres">
      <dgm:prSet presAssocID="{411DE0C3-666E-450D-9D97-0F0BE5C44171}" presName="parentText" presStyleLbl="node1" presStyleIdx="0" presStyleCnt="3" custScaleX="157070" custScaleY="254997" custLinFactNeighborX="-28277" custLinFactNeighborY="35133">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3">
        <dgm:presLayoutVars>
          <dgm:bulletEnabled val="1"/>
        </dgm:presLayoutVars>
      </dgm:prSet>
      <dgm:spPr>
        <a:solidFill>
          <a:schemeClr val="bg1">
            <a:alpha val="90000"/>
          </a:schemeClr>
        </a:solidFill>
      </dgm:spPr>
    </dgm:pt>
    <dgm:pt modelId="{F56A9409-4FB1-4349-8276-B1193D41E2BA}" type="pres">
      <dgm:prSet presAssocID="{2062D854-5D20-481D-9F42-843414E2F5F0}" presName="spaceBetweenRectangles" presStyleCnt="0"/>
      <dgm:spPr/>
    </dgm:pt>
    <dgm:pt modelId="{46D9A09C-3394-4E02-BEB7-E10155005021}" type="pres">
      <dgm:prSet presAssocID="{3EBB5E1E-E241-4CD7-B026-087750CE3ECD}" presName="parentLin" presStyleCnt="0"/>
      <dgm:spPr/>
    </dgm:pt>
    <dgm:pt modelId="{10A625C5-920C-484D-96D0-93E75CB99354}" type="pres">
      <dgm:prSet presAssocID="{3EBB5E1E-E241-4CD7-B026-087750CE3ECD}" presName="parentLeftMargin" presStyleLbl="node1" presStyleIdx="0" presStyleCnt="3"/>
      <dgm:spPr/>
    </dgm:pt>
    <dgm:pt modelId="{0720BA58-30F0-4361-9F50-C062F1FACD26}" type="pres">
      <dgm:prSet presAssocID="{3EBB5E1E-E241-4CD7-B026-087750CE3ECD}" presName="parentText" presStyleLbl="node1" presStyleIdx="1" presStyleCnt="3" custScaleX="140552" custScaleY="294899" custLinFactNeighborX="-30955" custLinFactNeighborY="24299">
        <dgm:presLayoutVars>
          <dgm:chMax val="0"/>
          <dgm:bulletEnabled val="1"/>
        </dgm:presLayoutVars>
      </dgm:prSet>
      <dgm:spPr/>
    </dgm:pt>
    <dgm:pt modelId="{DD28038B-061D-4E17-9F1E-8D6B589A21C4}" type="pres">
      <dgm:prSet presAssocID="{3EBB5E1E-E241-4CD7-B026-087750CE3ECD}" presName="negativeSpace" presStyleCnt="0"/>
      <dgm:spPr/>
    </dgm:pt>
    <dgm:pt modelId="{7E1091D5-1806-43C7-9267-B19FD5D21D8E}" type="pres">
      <dgm:prSet presAssocID="{3EBB5E1E-E241-4CD7-B026-087750CE3ECD}" presName="childText" presStyleLbl="conFgAcc1" presStyleIdx="1" presStyleCnt="3">
        <dgm:presLayoutVars>
          <dgm:bulletEnabled val="1"/>
        </dgm:presLayoutVars>
      </dgm:prSet>
      <dgm:spPr>
        <a:solidFill>
          <a:schemeClr val="bg1">
            <a:alpha val="90000"/>
          </a:schemeClr>
        </a:solidFill>
      </dgm:spPr>
    </dgm:pt>
    <dgm:pt modelId="{FE35C81B-0E99-4905-9506-F0E517093C39}" type="pres">
      <dgm:prSet presAssocID="{B68DACC9-C2EA-43F0-8AE7-E226FC182C04}" presName="spaceBetweenRectangles" presStyleCnt="0"/>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1" presStyleCnt="3"/>
      <dgm:spPr/>
    </dgm:pt>
    <dgm:pt modelId="{471CF6A7-457F-4D20-A1B7-3E5C1D73119A}" type="pres">
      <dgm:prSet presAssocID="{3C366D48-81A4-4938-9AC6-54A3C64BAC4C}" presName="parentText" presStyleLbl="node1" presStyleIdx="2" presStyleCnt="3" custScaleX="138155" custScaleY="154777" custLinFactNeighborX="-23093" custLinFactNeighborY="72080">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2" presStyleCnt="3" custScaleY="216037">
        <dgm:presLayoutVars>
          <dgm:bulletEnabled val="1"/>
        </dgm:presLayoutVars>
      </dgm:prSet>
      <dgm:spPr>
        <a:solidFill>
          <a:schemeClr val="bg1">
            <a:alpha val="90000"/>
          </a:schemeClr>
        </a:solidFill>
      </dgm:spPr>
    </dgm:pt>
  </dgm:ptLst>
  <dgm:cxnLst>
    <dgm:cxn modelId="{D1289302-0155-4294-87D4-53F750EB9556}" srcId="{B024C5A6-4BAF-4B64-9182-54D7E61DEF3F}" destId="{3EBB5E1E-E241-4CD7-B026-087750CE3ECD}" srcOrd="1" destOrd="0" parTransId="{13951895-5D40-4F7F-A327-BCC36073AE20}" sibTransId="{B68DACC9-C2EA-43F0-8AE7-E226FC182C04}"/>
    <dgm:cxn modelId="{A734D71C-B608-45B0-84D4-AA14799CB038}" srcId="{B024C5A6-4BAF-4B64-9182-54D7E61DEF3F}" destId="{3C366D48-81A4-4938-9AC6-54A3C64BAC4C}" srcOrd="2" destOrd="0" parTransId="{543886F9-AFE7-4625-9576-8CAD11318CFA}" sibTransId="{7E3EDFC1-D3C4-4D1D-93F1-29D5CCF74A62}"/>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205F973F-D8EB-4560-8806-BAEFF3E6B856}" type="presOf" srcId="{3C366D48-81A4-4938-9AC6-54A3C64BAC4C}" destId="{CF674136-37C9-414F-BC69-5D9E005D4A98}" srcOrd="0" destOrd="0" presId="urn:microsoft.com/office/officeart/2005/8/layout/list1"/>
    <dgm:cxn modelId="{0E57DD4D-9F8D-4A19-A5BA-F57DAD132E3D}" type="presOf" srcId="{3EBB5E1E-E241-4CD7-B026-087750CE3ECD}" destId="{10A625C5-920C-484D-96D0-93E75CB9935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A87E57FE-04C2-4442-AA2B-7A272A6511F1}" type="presOf" srcId="{3C366D48-81A4-4938-9AC6-54A3C64BAC4C}" destId="{471CF6A7-457F-4D20-A1B7-3E5C1D73119A}" srcOrd="1" destOrd="0" presId="urn:microsoft.com/office/officeart/2005/8/layout/list1"/>
    <dgm:cxn modelId="{B352D1FF-F507-45C7-A2D6-56EC0C5C8A43}" type="presOf" srcId="{3EBB5E1E-E241-4CD7-B026-087750CE3ECD}" destId="{0720BA58-30F0-4361-9F50-C062F1FACD26}" srcOrd="1" destOrd="0" presId="urn:microsoft.com/office/officeart/2005/8/layout/list1"/>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703A1B3A-6A41-4027-83D6-702B3A6B22E2}" type="presParOf" srcId="{941B3380-0E92-4560-9B20-A25855786988}" destId="{F56A9409-4FB1-4349-8276-B1193D41E2BA}" srcOrd="3" destOrd="0" presId="urn:microsoft.com/office/officeart/2005/8/layout/list1"/>
    <dgm:cxn modelId="{EFC668FA-E225-4DBC-8836-5E049AB98346}" type="presParOf" srcId="{941B3380-0E92-4560-9B20-A25855786988}" destId="{46D9A09C-3394-4E02-BEB7-E10155005021}" srcOrd="4" destOrd="0" presId="urn:microsoft.com/office/officeart/2005/8/layout/list1"/>
    <dgm:cxn modelId="{7594FA53-143F-443E-884C-59FDA6733493}" type="presParOf" srcId="{46D9A09C-3394-4E02-BEB7-E10155005021}" destId="{10A625C5-920C-484D-96D0-93E75CB99354}" srcOrd="0" destOrd="0" presId="urn:microsoft.com/office/officeart/2005/8/layout/list1"/>
    <dgm:cxn modelId="{4ED9793A-3EB2-4607-9FF9-8B62899DBA25}" type="presParOf" srcId="{46D9A09C-3394-4E02-BEB7-E10155005021}" destId="{0720BA58-30F0-4361-9F50-C062F1FACD26}" srcOrd="1" destOrd="0" presId="urn:microsoft.com/office/officeart/2005/8/layout/list1"/>
    <dgm:cxn modelId="{8DA00CAF-73EF-43EB-B236-B81F75EAFF8C}" type="presParOf" srcId="{941B3380-0E92-4560-9B20-A25855786988}" destId="{DD28038B-061D-4E17-9F1E-8D6B589A21C4}" srcOrd="5" destOrd="0" presId="urn:microsoft.com/office/officeart/2005/8/layout/list1"/>
    <dgm:cxn modelId="{40FFE194-C28F-4667-AF22-CFDBCE55195D}" type="presParOf" srcId="{941B3380-0E92-4560-9B20-A25855786988}" destId="{7E1091D5-1806-43C7-9267-B19FD5D21D8E}" srcOrd="6" destOrd="0" presId="urn:microsoft.com/office/officeart/2005/8/layout/list1"/>
    <dgm:cxn modelId="{5A71F6A8-CD2E-4053-9508-BCCD609498A9}" type="presParOf" srcId="{941B3380-0E92-4560-9B20-A25855786988}" destId="{FE35C81B-0E99-4905-9506-F0E517093C39}" srcOrd="7" destOrd="0" presId="urn:microsoft.com/office/officeart/2005/8/layout/list1"/>
    <dgm:cxn modelId="{E90C44E3-A953-4566-AA9B-1C5BAF15431A}" type="presParOf" srcId="{941B3380-0E92-4560-9B20-A25855786988}" destId="{C90C2F5F-F207-47F2-B4D3-882F40352A86}" srcOrd="8"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9" destOrd="0" presId="urn:microsoft.com/office/officeart/2005/8/layout/list1"/>
    <dgm:cxn modelId="{F3BDDA92-3367-474D-8843-EB34FEBDD3A0}" type="presParOf" srcId="{941B3380-0E92-4560-9B20-A25855786988}" destId="{7A1BCB07-984B-4305-BC4B-E8A0302D8781}" srcOrd="10"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dirty="0">
              <a:solidFill>
                <a:schemeClr val="bg1"/>
              </a:solidFill>
              <a:latin typeface="Arial Narrow" panose="020B0606020202030204" pitchFamily="34" charset="0"/>
            </a:rPr>
            <a:t>Os jogos fazem parte do cotidiano de crianças, jovens e adultos, em diferentes contextos. Sua capacidade de estabelecer interações lúdicas (SALEN e ZIMMERMAN, 2012), </a:t>
          </a:r>
          <a:r>
            <a:rPr lang="pt-BR" sz="4000" dirty="0" err="1">
              <a:solidFill>
                <a:schemeClr val="bg1"/>
              </a:solidFill>
              <a:latin typeface="Arial Narrow" panose="020B0606020202030204" pitchFamily="34" charset="0"/>
            </a:rPr>
            <a:t>tensionando</a:t>
          </a:r>
          <a:r>
            <a:rPr lang="pt-BR" sz="4000" dirty="0">
              <a:solidFill>
                <a:schemeClr val="bg1"/>
              </a:solidFill>
              <a:latin typeface="Arial Narrow" panose="020B0606020202030204" pitchFamily="34" charset="0"/>
            </a:rPr>
            <a:t> a realidade para cenários alternativos e promovendo um exercício de liberdade a partir de regras e objetivos nem sempre bem definidos (PETRY, 2016), permite a criação de cenários de aprendizagem significantes (HETKOWSKI, et al.). </a:t>
          </a:r>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1"/>
      <dgm:spPr/>
    </dgm:pt>
    <dgm:pt modelId="{1CB5C1E3-F2AF-47F9-8BFE-03ACD06D0A37}" type="pres">
      <dgm:prSet presAssocID="{411DE0C3-666E-450D-9D97-0F0BE5C44171}" presName="parentText" presStyleLbl="node1" presStyleIdx="0" presStyleCnt="1" custScaleX="157070" custScaleY="254997" custLinFactNeighborX="-28277" custLinFactNeighborY="12261">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1">
        <dgm:presLayoutVars>
          <dgm:bulletEnabled val="1"/>
        </dgm:presLayoutVars>
      </dgm:prSet>
      <dgm:spPr>
        <a:solidFill>
          <a:schemeClr val="bg1">
            <a:alpha val="90000"/>
          </a:schemeClr>
        </a:solidFill>
      </dgm:spPr>
    </dgm:pt>
  </dgm:ptLst>
  <dgm:cxnLst>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b="1" dirty="0">
              <a:solidFill>
                <a:schemeClr val="bg1"/>
              </a:solidFill>
            </a:rPr>
            <a:t>JEDU-K: </a:t>
          </a:r>
          <a:endParaRPr lang="pt-BR" sz="4000" dirty="0">
            <a:solidFill>
              <a:schemeClr val="bg1"/>
            </a:solidFill>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52DB8E00-F4AF-4A94-89B6-97B31E35D746}">
      <dgm:prSet phldrT="[Texto]" custT="1"/>
      <dgm:spPr>
        <a:solidFill>
          <a:schemeClr val="tx1"/>
        </a:solidFill>
      </dgm:spPr>
      <dgm:t>
        <a:bodyPr/>
        <a:lstStyle/>
        <a:p>
          <a:pPr algn="just">
            <a:lnSpc>
              <a:spcPct val="100000"/>
            </a:lnSpc>
          </a:pPr>
          <a:r>
            <a:rPr lang="pt-BR" sz="3600" dirty="0">
              <a:solidFill>
                <a:schemeClr val="bg1"/>
              </a:solidFill>
              <a:latin typeface="Arial Narrow" panose="020B0606020202030204" pitchFamily="34" charset="0"/>
            </a:rPr>
            <a:t>Promover interações lúdicas na escola a partir da utilização de jogos e gamificação, seguindo uma abordagem geotecnológica, de forma a ampliar a percepção dos educandos com relação ao espaço vivido.</a:t>
          </a:r>
        </a:p>
      </dgm:t>
    </dgm:pt>
    <dgm:pt modelId="{982F8FFC-F86D-435C-91D2-EA93ABA2DC83}" type="parTrans" cxnId="{0CDDD027-D962-432A-8427-38AB014EAB92}">
      <dgm:prSet/>
      <dgm:spPr/>
      <dgm:t>
        <a:bodyPr/>
        <a:lstStyle/>
        <a:p>
          <a:endParaRPr lang="pt-BR"/>
        </a:p>
      </dgm:t>
    </dgm:pt>
    <dgm:pt modelId="{3D0DAD09-79E9-4F30-B69A-A1957DE3CB13}" type="sibTrans" cxnId="{0CDDD027-D962-432A-8427-38AB014EAB9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2"/>
      <dgm:spPr/>
    </dgm:pt>
    <dgm:pt modelId="{1CB5C1E3-F2AF-47F9-8BFE-03ACD06D0A37}" type="pres">
      <dgm:prSet presAssocID="{411DE0C3-666E-450D-9D97-0F0BE5C44171}" presName="parentText" presStyleLbl="node1" presStyleIdx="0" presStyleCnt="2" custFlipHor="1" custScaleX="31974" custScaleY="51420" custLinFactNeighborX="-800" custLinFactNeighborY="11949">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2">
        <dgm:presLayoutVars>
          <dgm:bulletEnabled val="1"/>
        </dgm:presLayoutVars>
      </dgm:prSet>
      <dgm:spPr>
        <a:solidFill>
          <a:schemeClr val="bg1">
            <a:alpha val="90000"/>
          </a:schemeClr>
        </a:solidFill>
      </dgm:spPr>
    </dgm:pt>
    <dgm:pt modelId="{58EA7020-04B6-4071-93EC-60D102BF532F}" type="pres">
      <dgm:prSet presAssocID="{2062D854-5D20-481D-9F42-843414E2F5F0}" presName="spaceBetweenRectangles" presStyleCnt="0"/>
      <dgm:spPr/>
    </dgm:pt>
    <dgm:pt modelId="{0EF00BBD-674C-45CA-8618-F0D104644284}" type="pres">
      <dgm:prSet presAssocID="{52DB8E00-F4AF-4A94-89B6-97B31E35D746}" presName="parentLin" presStyleCnt="0"/>
      <dgm:spPr/>
    </dgm:pt>
    <dgm:pt modelId="{A0899FF3-682C-4F5D-831B-41E01A8CBEEA}" type="pres">
      <dgm:prSet presAssocID="{52DB8E00-F4AF-4A94-89B6-97B31E35D746}" presName="parentLeftMargin" presStyleLbl="node1" presStyleIdx="0" presStyleCnt="2" custScaleX="142857" custScaleY="654534" custLinFactY="75176" custLinFactNeighborX="-49742" custLinFactNeighborY="100000"/>
      <dgm:spPr/>
    </dgm:pt>
    <dgm:pt modelId="{E4A31735-D7FF-4CBD-87FD-62D62E07F90A}" type="pres">
      <dgm:prSet presAssocID="{52DB8E00-F4AF-4A94-89B6-97B31E35D746}" presName="parentText" presStyleLbl="node1" presStyleIdx="1" presStyleCnt="2" custScaleX="142857" custScaleY="135237" custLinFactNeighborX="-58201" custLinFactNeighborY="27371">
        <dgm:presLayoutVars>
          <dgm:chMax val="0"/>
          <dgm:bulletEnabled val="1"/>
        </dgm:presLayoutVars>
      </dgm:prSet>
      <dgm:spPr/>
    </dgm:pt>
    <dgm:pt modelId="{728F731E-655E-483B-AAD1-D989E5781D60}" type="pres">
      <dgm:prSet presAssocID="{52DB8E00-F4AF-4A94-89B6-97B31E35D746}" presName="negativeSpace" presStyleCnt="0"/>
      <dgm:spPr/>
    </dgm:pt>
    <dgm:pt modelId="{13AEE6BF-F335-499F-937D-994718D191C3}" type="pres">
      <dgm:prSet presAssocID="{52DB8E00-F4AF-4A94-89B6-97B31E35D746}" presName="childText" presStyleLbl="conFgAcc1" presStyleIdx="1" presStyleCnt="2">
        <dgm:presLayoutVars>
          <dgm:bulletEnabled val="1"/>
        </dgm:presLayoutVars>
      </dgm:prSet>
      <dgm:spPr>
        <a:solidFill>
          <a:schemeClr val="bg1">
            <a:alpha val="90000"/>
          </a:schemeClr>
        </a:solidFill>
      </dgm:spPr>
    </dgm:pt>
  </dgm:ptLst>
  <dgm:cxnLst>
    <dgm:cxn modelId="{0CDDD027-D962-432A-8427-38AB014EAB92}" srcId="{B024C5A6-4BAF-4B64-9182-54D7E61DEF3F}" destId="{52DB8E00-F4AF-4A94-89B6-97B31E35D746}" srcOrd="1" destOrd="0" parTransId="{982F8FFC-F86D-435C-91D2-EA93ABA2DC83}" sibTransId="{3D0DAD09-79E9-4F30-B69A-A1957DE3CB13}"/>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3CDD0A88-4B7B-4907-9115-A58E798A4201}" type="presOf" srcId="{52DB8E00-F4AF-4A94-89B6-97B31E35D746}" destId="{A0899FF3-682C-4F5D-831B-41E01A8CBEEA}"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494DB4B8-77B6-499F-BFDC-C21DDFE91F16}" type="presOf" srcId="{52DB8E00-F4AF-4A94-89B6-97B31E35D746}" destId="{E4A31735-D7FF-4CBD-87FD-62D62E07F90A}" srcOrd="1"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02C575E5-AE0B-4744-A66B-6521E918E138}" type="presParOf" srcId="{941B3380-0E92-4560-9B20-A25855786988}" destId="{58EA7020-04B6-4071-93EC-60D102BF532F}" srcOrd="3" destOrd="0" presId="urn:microsoft.com/office/officeart/2005/8/layout/list1"/>
    <dgm:cxn modelId="{60FA4733-201F-4C4D-9415-0390DC5DD56D}" type="presParOf" srcId="{941B3380-0E92-4560-9B20-A25855786988}" destId="{0EF00BBD-674C-45CA-8618-F0D104644284}" srcOrd="4" destOrd="0" presId="urn:microsoft.com/office/officeart/2005/8/layout/list1"/>
    <dgm:cxn modelId="{7747CA7B-9052-44F3-9636-7CE8EBBD8AAF}" type="presParOf" srcId="{0EF00BBD-674C-45CA-8618-F0D104644284}" destId="{A0899FF3-682C-4F5D-831B-41E01A8CBEEA}" srcOrd="0" destOrd="0" presId="urn:microsoft.com/office/officeart/2005/8/layout/list1"/>
    <dgm:cxn modelId="{AA88C1D2-5D2D-4910-9790-E18B22ACD381}" type="presParOf" srcId="{0EF00BBD-674C-45CA-8618-F0D104644284}" destId="{E4A31735-D7FF-4CBD-87FD-62D62E07F90A}" srcOrd="1" destOrd="0" presId="urn:microsoft.com/office/officeart/2005/8/layout/list1"/>
    <dgm:cxn modelId="{D9D245A7-DCEF-4A36-AA5A-0E6DD121FD74}" type="presParOf" srcId="{941B3380-0E92-4560-9B20-A25855786988}" destId="{728F731E-655E-483B-AAD1-D989E5781D60}" srcOrd="5" destOrd="0" presId="urn:microsoft.com/office/officeart/2005/8/layout/list1"/>
    <dgm:cxn modelId="{71BB79BB-6C85-48F7-96E2-7B78D3426715}" type="presParOf" srcId="{941B3380-0E92-4560-9B20-A25855786988}" destId="{13AEE6BF-F335-499F-937D-994718D191C3}" srcOrd="6"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40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r>
            <a:rPr lang="pt-BR" sz="4000" b="1" dirty="0">
              <a:solidFill>
                <a:schemeClr val="bg1"/>
              </a:solidFill>
            </a:rPr>
            <a:t>JEDU-K: </a:t>
          </a:r>
          <a:endParaRPr lang="pt-BR" sz="4000" dirty="0">
            <a:solidFill>
              <a:schemeClr val="bg1"/>
            </a:solidFill>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just"/>
          <a:endParaRPr lang="pt-BR" sz="800" b="1" dirty="0">
            <a:solidFill>
              <a:schemeClr val="bg1"/>
            </a:solidFill>
            <a:latin typeface="Arial Narrow" panose="020B0606020202030204" pitchFamily="34" charset="0"/>
          </a:endParaRP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52DB8E00-F4AF-4A94-89B6-97B31E35D746}">
      <dgm:prSet phldrT="[Texto]" custT="1"/>
      <dgm:spPr>
        <a:solidFill>
          <a:schemeClr val="tx1"/>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pt-BR" sz="3600" dirty="0">
              <a:solidFill>
                <a:schemeClr val="bg1"/>
              </a:solidFill>
              <a:latin typeface="Arial Narrow" panose="020B0606020202030204" pitchFamily="34" charset="0"/>
            </a:rPr>
            <a:t>Debates, articulações e possibilidades de contribuição para o K-LAB. </a:t>
          </a:r>
        </a:p>
      </dgm:t>
    </dgm:pt>
    <dgm:pt modelId="{982F8FFC-F86D-435C-91D2-EA93ABA2DC83}" type="parTrans" cxnId="{0CDDD027-D962-432A-8427-38AB014EAB92}">
      <dgm:prSet/>
      <dgm:spPr/>
      <dgm:t>
        <a:bodyPr/>
        <a:lstStyle/>
        <a:p>
          <a:endParaRPr lang="pt-BR"/>
        </a:p>
      </dgm:t>
    </dgm:pt>
    <dgm:pt modelId="{3D0DAD09-79E9-4F30-B69A-A1957DE3CB13}" type="sibTrans" cxnId="{0CDDD027-D962-432A-8427-38AB014EAB9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2"/>
      <dgm:spPr/>
    </dgm:pt>
    <dgm:pt modelId="{1CB5C1E3-F2AF-47F9-8BFE-03ACD06D0A37}" type="pres">
      <dgm:prSet presAssocID="{411DE0C3-666E-450D-9D97-0F0BE5C44171}" presName="parentText" presStyleLbl="node1" presStyleIdx="0" presStyleCnt="2" custFlipHor="1" custScaleX="31974" custScaleY="51420" custLinFactNeighborX="-800" custLinFactNeighborY="11949">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2">
        <dgm:presLayoutVars>
          <dgm:bulletEnabled val="1"/>
        </dgm:presLayoutVars>
      </dgm:prSet>
      <dgm:spPr>
        <a:solidFill>
          <a:schemeClr val="bg1">
            <a:alpha val="90000"/>
          </a:schemeClr>
        </a:solidFill>
      </dgm:spPr>
    </dgm:pt>
    <dgm:pt modelId="{58EA7020-04B6-4071-93EC-60D102BF532F}" type="pres">
      <dgm:prSet presAssocID="{2062D854-5D20-481D-9F42-843414E2F5F0}" presName="spaceBetweenRectangles" presStyleCnt="0"/>
      <dgm:spPr/>
    </dgm:pt>
    <dgm:pt modelId="{0EF00BBD-674C-45CA-8618-F0D104644284}" type="pres">
      <dgm:prSet presAssocID="{52DB8E00-F4AF-4A94-89B6-97B31E35D746}" presName="parentLin" presStyleCnt="0"/>
      <dgm:spPr/>
    </dgm:pt>
    <dgm:pt modelId="{A0899FF3-682C-4F5D-831B-41E01A8CBEEA}" type="pres">
      <dgm:prSet presAssocID="{52DB8E00-F4AF-4A94-89B6-97B31E35D746}" presName="parentLeftMargin" presStyleLbl="node1" presStyleIdx="0" presStyleCnt="2" custScaleX="142857" custScaleY="654534" custLinFactY="75176" custLinFactNeighborX="-49742" custLinFactNeighborY="100000"/>
      <dgm:spPr/>
    </dgm:pt>
    <dgm:pt modelId="{E4A31735-D7FF-4CBD-87FD-62D62E07F90A}" type="pres">
      <dgm:prSet presAssocID="{52DB8E00-F4AF-4A94-89B6-97B31E35D746}" presName="parentText" presStyleLbl="node1" presStyleIdx="1" presStyleCnt="2" custScaleX="142857" custScaleY="86923" custLinFactNeighborX="-58201" custLinFactNeighborY="27371">
        <dgm:presLayoutVars>
          <dgm:chMax val="0"/>
          <dgm:bulletEnabled val="1"/>
        </dgm:presLayoutVars>
      </dgm:prSet>
      <dgm:spPr/>
    </dgm:pt>
    <dgm:pt modelId="{728F731E-655E-483B-AAD1-D989E5781D60}" type="pres">
      <dgm:prSet presAssocID="{52DB8E00-F4AF-4A94-89B6-97B31E35D746}" presName="negativeSpace" presStyleCnt="0"/>
      <dgm:spPr/>
    </dgm:pt>
    <dgm:pt modelId="{13AEE6BF-F335-499F-937D-994718D191C3}" type="pres">
      <dgm:prSet presAssocID="{52DB8E00-F4AF-4A94-89B6-97B31E35D746}" presName="childText" presStyleLbl="conFgAcc1" presStyleIdx="1" presStyleCnt="2">
        <dgm:presLayoutVars>
          <dgm:bulletEnabled val="1"/>
        </dgm:presLayoutVars>
      </dgm:prSet>
      <dgm:spPr>
        <a:solidFill>
          <a:schemeClr val="bg1">
            <a:alpha val="90000"/>
          </a:schemeClr>
        </a:solidFill>
      </dgm:spPr>
    </dgm:pt>
  </dgm:ptLst>
  <dgm:cxnLst>
    <dgm:cxn modelId="{0CDDD027-D962-432A-8427-38AB014EAB92}" srcId="{B024C5A6-4BAF-4B64-9182-54D7E61DEF3F}" destId="{52DB8E00-F4AF-4A94-89B6-97B31E35D746}" srcOrd="1" destOrd="0" parTransId="{982F8FFC-F86D-435C-91D2-EA93ABA2DC83}" sibTransId="{3D0DAD09-79E9-4F30-B69A-A1957DE3CB13}"/>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3CDD0A88-4B7B-4907-9115-A58E798A4201}" type="presOf" srcId="{52DB8E00-F4AF-4A94-89B6-97B31E35D746}" destId="{A0899FF3-682C-4F5D-831B-41E01A8CBEEA}"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494DB4B8-77B6-499F-BFDC-C21DDFE91F16}" type="presOf" srcId="{52DB8E00-F4AF-4A94-89B6-97B31E35D746}" destId="{E4A31735-D7FF-4CBD-87FD-62D62E07F90A}" srcOrd="1"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02C575E5-AE0B-4744-A66B-6521E918E138}" type="presParOf" srcId="{941B3380-0E92-4560-9B20-A25855786988}" destId="{58EA7020-04B6-4071-93EC-60D102BF532F}" srcOrd="3" destOrd="0" presId="urn:microsoft.com/office/officeart/2005/8/layout/list1"/>
    <dgm:cxn modelId="{60FA4733-201F-4C4D-9415-0390DC5DD56D}" type="presParOf" srcId="{941B3380-0E92-4560-9B20-A25855786988}" destId="{0EF00BBD-674C-45CA-8618-F0D104644284}" srcOrd="4" destOrd="0" presId="urn:microsoft.com/office/officeart/2005/8/layout/list1"/>
    <dgm:cxn modelId="{7747CA7B-9052-44F3-9636-7CE8EBBD8AAF}" type="presParOf" srcId="{0EF00BBD-674C-45CA-8618-F0D104644284}" destId="{A0899FF3-682C-4F5D-831B-41E01A8CBEEA}" srcOrd="0" destOrd="0" presId="urn:microsoft.com/office/officeart/2005/8/layout/list1"/>
    <dgm:cxn modelId="{AA88C1D2-5D2D-4910-9790-E18B22ACD381}" type="presParOf" srcId="{0EF00BBD-674C-45CA-8618-F0D104644284}" destId="{E4A31735-D7FF-4CBD-87FD-62D62E07F90A}" srcOrd="1" destOrd="0" presId="urn:microsoft.com/office/officeart/2005/8/layout/list1"/>
    <dgm:cxn modelId="{D9D245A7-DCEF-4A36-AA5A-0E6DD121FD74}" type="presParOf" srcId="{941B3380-0E92-4560-9B20-A25855786988}" destId="{728F731E-655E-483B-AAD1-D989E5781D60}" srcOrd="5" destOrd="0" presId="urn:microsoft.com/office/officeart/2005/8/layout/list1"/>
    <dgm:cxn modelId="{71BB79BB-6C85-48F7-96E2-7B78D3426715}" type="presParOf" srcId="{941B3380-0E92-4560-9B20-A25855786988}" destId="{13AEE6BF-F335-499F-937D-994718D191C3}" srcOrd="6"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Lst>
  <dgm:cxnLst>
    <dgm:cxn modelId="{C4171BB6-BB09-43B3-8DC6-0DA7E54B9C0E}" type="presOf" srcId="{B024C5A6-4BAF-4B64-9182-54D7E61DEF3F}" destId="{941B3380-0E92-4560-9B20-A25855786988}" srcOrd="0" destOrd="0" presId="urn:microsoft.com/office/officeart/2005/8/layout/list1"/>
  </dgm:cxnLst>
  <dgm:bg>
    <a:blipFill>
      <a:blip xmlns:r="http://schemas.openxmlformats.org/officeDocument/2006/relationships" r:embed="rId1"/>
      <a:stretch>
        <a:fillRect/>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411DE0C3-666E-450D-9D97-0F0BE5C44171}">
      <dgm:prSet phldrT="[Texto]" custT="1"/>
      <dgm:spPr>
        <a:solidFill>
          <a:schemeClr val="tx1"/>
        </a:solidFill>
      </dgm:spPr>
      <dgm:t>
        <a:bodyPr/>
        <a:lstStyle/>
        <a:p>
          <a:pPr algn="l"/>
          <a:r>
            <a:rPr lang="pt-BR" sz="4000" b="1" dirty="0">
              <a:solidFill>
                <a:schemeClr val="bg1"/>
              </a:solidFill>
              <a:latin typeface="Arial Narrow" panose="020B0606020202030204" pitchFamily="34" charset="0"/>
            </a:rPr>
            <a:t>Projeto </a:t>
          </a:r>
        </a:p>
        <a:p>
          <a:pPr algn="just"/>
          <a:endParaRPr lang="pt-BR" sz="4000" b="1" dirty="0">
            <a:solidFill>
              <a:schemeClr val="bg1"/>
            </a:solidFill>
            <a:latin typeface="Arial Narrow" panose="020B0606020202030204" pitchFamily="34" charset="0"/>
          </a:endParaRPr>
        </a:p>
        <a:p>
          <a:pPr algn="just"/>
          <a:r>
            <a:rPr lang="pt-BR" sz="4000" dirty="0">
              <a:solidFill>
                <a:schemeClr val="bg1"/>
              </a:solidFill>
            </a:rPr>
            <a:t> </a:t>
          </a:r>
          <a:r>
            <a:rPr lang="pt-BR" sz="4000" b="1" dirty="0">
              <a:solidFill>
                <a:schemeClr val="bg1"/>
              </a:solidFill>
            </a:rPr>
            <a:t>Projetos acompanhados pelo J-EDUK. </a:t>
          </a:r>
        </a:p>
        <a:p>
          <a:pPr algn="just"/>
          <a:endParaRPr lang="pt-BR" sz="3200" b="1" dirty="0">
            <a:solidFill>
              <a:schemeClr val="bg1"/>
            </a:solidFill>
            <a:latin typeface="Arial Narrow" panose="020B0606020202030204" pitchFamily="34" charset="0"/>
          </a:endParaRPr>
        </a:p>
        <a:p>
          <a:pPr algn="l"/>
          <a:endParaRPr lang="pt-BR" sz="3400" b="1" dirty="0">
            <a:solidFill>
              <a:schemeClr val="bg1"/>
            </a:solidFill>
            <a:latin typeface="Arial Narrow" panose="020B0606020202030204" pitchFamily="34" charset="0"/>
          </a:endParaRPr>
        </a:p>
      </dgm:t>
    </dgm:pt>
    <dgm:pt modelId="{A5842D92-913D-4157-A28E-0005209B53D3}" type="parTrans" cxnId="{0D0348EC-0444-4575-B812-78493A1091AD}">
      <dgm:prSet/>
      <dgm:spPr/>
      <dgm:t>
        <a:bodyPr/>
        <a:lstStyle/>
        <a:p>
          <a:endParaRPr lang="pt-BR"/>
        </a:p>
      </dgm:t>
    </dgm:pt>
    <dgm:pt modelId="{2062D854-5D20-481D-9F42-843414E2F5F0}" type="sibTrans" cxnId="{0D0348EC-0444-4575-B812-78493A1091AD}">
      <dgm:prSet/>
      <dgm:spPr/>
      <dgm:t>
        <a:bodyPr/>
        <a:lstStyle/>
        <a:p>
          <a:endParaRPr lang="pt-BR"/>
        </a:p>
      </dgm:t>
    </dgm:pt>
    <dgm:pt modelId="{3C366D48-81A4-4938-9AC6-54A3C64BAC4C}">
      <dgm:prSet phldrT="[Texto]" custT="1"/>
      <dgm:spPr>
        <a:solidFill>
          <a:schemeClr val="tx1"/>
        </a:solidFill>
      </dgm:spPr>
      <dgm:t>
        <a:bodyPr/>
        <a:lstStyle/>
        <a:p>
          <a:pPr algn="ctr"/>
          <a:r>
            <a:rPr lang="pt-BR" sz="3600" b="1" dirty="0">
              <a:solidFill>
                <a:schemeClr val="bg1"/>
              </a:solidFill>
              <a:latin typeface="Arial Narrow" panose="020B0606020202030204" pitchFamily="34" charset="0"/>
            </a:rPr>
            <a:t>Jogos de Tabuleiro</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8D27D79D-9D01-4BEE-9917-F397C4251CC8}">
      <dgm:prSet phldrT="[Texto]" custT="1"/>
      <dgm:spPr>
        <a:solidFill>
          <a:schemeClr val="tx1"/>
        </a:solidFill>
      </dgm:spPr>
      <dgm:t>
        <a:bodyPr/>
        <a:lstStyle/>
        <a:p>
          <a:pPr algn="ctr"/>
          <a:r>
            <a:rPr lang="pt-BR" sz="3600" b="1" dirty="0">
              <a:solidFill>
                <a:srgbClr val="000000"/>
              </a:solidFill>
              <a:latin typeface="Arial Narrow" panose="020B0606020202030204" pitchFamily="34" charset="0"/>
              <a:ea typeface="Times New Roman" panose="02020603050405020304" pitchFamily="18" charset="0"/>
            </a:rPr>
            <a:t>Gamificação</a:t>
          </a:r>
          <a:endParaRPr lang="pt-BR" sz="3600" b="1" dirty="0">
            <a:latin typeface="Arial Narrow" panose="020B0606020202030204" pitchFamily="34" charset="0"/>
          </a:endParaRPr>
        </a:p>
      </dgm:t>
    </dgm:pt>
    <dgm:pt modelId="{18AD0E14-D346-4DE4-91B6-62E99FDC4772}" type="parTrans" cxnId="{8225EC6A-86E4-4D8F-B53A-6385966E1327}">
      <dgm:prSet/>
      <dgm:spPr/>
      <dgm:t>
        <a:bodyPr/>
        <a:lstStyle/>
        <a:p>
          <a:endParaRPr lang="pt-BR"/>
        </a:p>
      </dgm:t>
    </dgm:pt>
    <dgm:pt modelId="{96449C43-8514-4816-A433-4EE69DC931B7}" type="sibTrans" cxnId="{8225EC6A-86E4-4D8F-B53A-6385966E1327}">
      <dgm:prSet/>
      <dgm:spPr/>
      <dgm:t>
        <a:bodyPr/>
        <a:lstStyle/>
        <a:p>
          <a:endParaRPr lang="pt-BR"/>
        </a:p>
      </dgm:t>
    </dgm:pt>
    <dgm:pt modelId="{A48B271D-0014-4EF9-9B66-4F02A4F4B083}">
      <dgm:prSet phldrT="[Texto]" custT="1"/>
      <dgm:spPr>
        <a:solidFill>
          <a:schemeClr val="tx1"/>
        </a:solidFill>
      </dgm:spPr>
      <dgm:t>
        <a:bodyPr/>
        <a:lstStyle/>
        <a:p>
          <a:r>
            <a:rPr lang="pt-BR" sz="3600" b="1" dirty="0">
              <a:solidFill>
                <a:schemeClr val="bg1"/>
              </a:solidFill>
              <a:latin typeface="Arial Narrow" panose="020B0606020202030204" pitchFamily="34" charset="0"/>
            </a:rPr>
            <a:t>Jogos Digitais </a:t>
          </a: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D8B49BFA-E994-4BB0-BA39-837CA18BF9D9}" type="pres">
      <dgm:prSet presAssocID="{411DE0C3-666E-450D-9D97-0F0BE5C44171}" presName="parentLin" presStyleCnt="0"/>
      <dgm:spPr/>
    </dgm:pt>
    <dgm:pt modelId="{004936C6-A8FD-46F3-B10D-7F43FD332A0A}" type="pres">
      <dgm:prSet presAssocID="{411DE0C3-666E-450D-9D97-0F0BE5C44171}" presName="parentLeftMargin" presStyleLbl="node1" presStyleIdx="0" presStyleCnt="4"/>
      <dgm:spPr/>
    </dgm:pt>
    <dgm:pt modelId="{1CB5C1E3-F2AF-47F9-8BFE-03ACD06D0A37}" type="pres">
      <dgm:prSet presAssocID="{411DE0C3-666E-450D-9D97-0F0BE5C44171}" presName="parentText" presStyleLbl="node1" presStyleIdx="0" presStyleCnt="4" custScaleX="157070" custScaleY="149556" custLinFactY="-300000" custLinFactNeighborX="31645" custLinFactNeighborY="-344940">
        <dgm:presLayoutVars>
          <dgm:chMax val="0"/>
          <dgm:bulletEnabled val="1"/>
        </dgm:presLayoutVars>
      </dgm:prSet>
      <dgm:spPr/>
    </dgm:pt>
    <dgm:pt modelId="{DB1C5EBB-3A6B-4A4D-9977-8DEC5A1E35DB}" type="pres">
      <dgm:prSet presAssocID="{411DE0C3-666E-450D-9D97-0F0BE5C44171}" presName="negativeSpace" presStyleCnt="0"/>
      <dgm:spPr/>
    </dgm:pt>
    <dgm:pt modelId="{C7F19B6D-1128-49E9-97FB-DA41163067FB}" type="pres">
      <dgm:prSet presAssocID="{411DE0C3-666E-450D-9D97-0F0BE5C44171}" presName="childText" presStyleLbl="conFgAcc1" presStyleIdx="0" presStyleCnt="4">
        <dgm:presLayoutVars>
          <dgm:bulletEnabled val="1"/>
        </dgm:presLayoutVars>
      </dgm:prSet>
      <dgm:spPr>
        <a:solidFill>
          <a:schemeClr val="bg1">
            <a:alpha val="90000"/>
          </a:schemeClr>
        </a:solidFill>
      </dgm:spPr>
    </dgm:pt>
    <dgm:pt modelId="{F56A9409-4FB1-4349-8276-B1193D41E2BA}" type="pres">
      <dgm:prSet presAssocID="{2062D854-5D20-481D-9F42-843414E2F5F0}" presName="spaceBetweenRectangles" presStyleCnt="0"/>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4"/>
      <dgm:spPr/>
    </dgm:pt>
    <dgm:pt modelId="{471CF6A7-457F-4D20-A1B7-3E5C1D73119A}" type="pres">
      <dgm:prSet presAssocID="{3C366D48-81A4-4938-9AC6-54A3C64BAC4C}" presName="parentText" presStyleLbl="node1" presStyleIdx="1" presStyleCnt="4" custFlipHor="0" custScaleX="51588" custScaleY="207079" custLinFactNeighborX="-92308" custLinFactNeighborY="40966">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1" presStyleCnt="4"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1" presStyleCnt="4"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2" presStyleCnt="4" custAng="10800000" custFlipVert="1" custFlipHor="1" custScaleX="46829" custScaleY="202369" custLinFactX="43660" custLinFactY="-87635" custLinFactNeighborX="100000" custLinFactNeighborY="-100000">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2" presStyleCnt="4">
        <dgm:presLayoutVars>
          <dgm:bulletEnabled val="1"/>
        </dgm:presLayoutVars>
      </dgm:prSet>
      <dgm:spPr>
        <a:solidFill>
          <a:schemeClr val="bg1">
            <a:alpha val="90000"/>
          </a:schemeClr>
        </a:solidFill>
      </dgm:spPr>
    </dgm:pt>
    <dgm:pt modelId="{C55B5563-BA1C-4C78-8BE4-29041F7A993D}" type="pres">
      <dgm:prSet presAssocID="{3983B744-00D9-4B8D-A959-84826C735244}" presName="spaceBetweenRectangles" presStyleCnt="0"/>
      <dgm:spPr/>
    </dgm:pt>
    <dgm:pt modelId="{066897D2-3F82-43E0-B290-CF96CE2D9EF5}" type="pres">
      <dgm:prSet presAssocID="{8D27D79D-9D01-4BEE-9917-F397C4251CC8}" presName="parentLin" presStyleCnt="0"/>
      <dgm:spPr/>
    </dgm:pt>
    <dgm:pt modelId="{4EA7E055-F23C-4D0A-9B88-8FB9BA2F62B2}" type="pres">
      <dgm:prSet presAssocID="{8D27D79D-9D01-4BEE-9917-F397C4251CC8}" presName="parentLeftMargin" presStyleLbl="node1" presStyleIdx="2" presStyleCnt="4" custFlipHor="0" custScaleX="37554" custScaleY="98937" custLinFactY="-300000" custLinFactNeighborX="-21423" custLinFactNeighborY="-398837"/>
      <dgm:spPr/>
    </dgm:pt>
    <dgm:pt modelId="{E0566D84-A01E-47F4-BE56-4CFB000C7ED0}" type="pres">
      <dgm:prSet presAssocID="{8D27D79D-9D01-4BEE-9917-F397C4251CC8}" presName="parentText" presStyleLbl="node1" presStyleIdx="3" presStyleCnt="4" custAng="10800000" custFlipVert="1" custFlipHor="1" custScaleX="41981" custScaleY="234801" custLinFactX="92882" custLinFactY="-200000" custLinFactNeighborX="100000" custLinFactNeighborY="-263028">
        <dgm:presLayoutVars>
          <dgm:chMax val="0"/>
          <dgm:bulletEnabled val="1"/>
        </dgm:presLayoutVars>
      </dgm:prSet>
      <dgm:spPr/>
    </dgm:pt>
    <dgm:pt modelId="{9C310773-64DE-4DE1-8E30-30A403099D34}" type="pres">
      <dgm:prSet presAssocID="{8D27D79D-9D01-4BEE-9917-F397C4251CC8}" presName="negativeSpace" presStyleCnt="0"/>
      <dgm:spPr/>
    </dgm:pt>
    <dgm:pt modelId="{FB30D3D2-C549-42BF-B1A0-709C862ED50B}" type="pres">
      <dgm:prSet presAssocID="{8D27D79D-9D01-4BEE-9917-F397C4251CC8}" presName="childText" presStyleLbl="conFgAcc1" presStyleIdx="3" presStyleCnt="4">
        <dgm:presLayoutVars>
          <dgm:bulletEnabled val="1"/>
        </dgm:presLayoutVars>
      </dgm:prSet>
      <dgm:spPr/>
    </dgm:pt>
  </dgm:ptLst>
  <dgm:cxnLst>
    <dgm:cxn modelId="{A734D71C-B608-45B0-84D4-AA14799CB038}" srcId="{B024C5A6-4BAF-4B64-9182-54D7E61DEF3F}" destId="{3C366D48-81A4-4938-9AC6-54A3C64BAC4C}" srcOrd="1" destOrd="0" parTransId="{543886F9-AFE7-4625-9576-8CAD11318CFA}" sibTransId="{7E3EDFC1-D3C4-4D1D-93F1-29D5CCF74A62}"/>
    <dgm:cxn modelId="{6587DC2A-B7EF-4E86-AA7C-EB652FC60D29}" type="presOf" srcId="{411DE0C3-666E-450D-9D97-0F0BE5C44171}" destId="{004936C6-A8FD-46F3-B10D-7F43FD332A0A}" srcOrd="0" destOrd="0" presId="urn:microsoft.com/office/officeart/2005/8/layout/list1"/>
    <dgm:cxn modelId="{7EA06D2C-29D2-4AC9-8060-2F309073688E}" type="presOf" srcId="{411DE0C3-666E-450D-9D97-0F0BE5C44171}" destId="{1CB5C1E3-F2AF-47F9-8BFE-03ACD06D0A37}" srcOrd="1" destOrd="0" presId="urn:microsoft.com/office/officeart/2005/8/layout/list1"/>
    <dgm:cxn modelId="{04CE7634-C14B-46A2-86B2-9C07145AB83C}" type="presOf" srcId="{8D27D79D-9D01-4BEE-9917-F397C4251CC8}" destId="{4EA7E055-F23C-4D0A-9B88-8FB9BA2F62B2}" srcOrd="0" destOrd="0" presId="urn:microsoft.com/office/officeart/2005/8/layout/list1"/>
    <dgm:cxn modelId="{205F973F-D8EB-4560-8806-BAEFF3E6B856}" type="presOf" srcId="{3C366D48-81A4-4938-9AC6-54A3C64BAC4C}" destId="{CF674136-37C9-414F-BC69-5D9E005D4A98}" srcOrd="0" destOrd="0" presId="urn:microsoft.com/office/officeart/2005/8/layout/list1"/>
    <dgm:cxn modelId="{8225EC6A-86E4-4D8F-B53A-6385966E1327}" srcId="{B024C5A6-4BAF-4B64-9182-54D7E61DEF3F}" destId="{8D27D79D-9D01-4BEE-9917-F397C4251CC8}" srcOrd="3" destOrd="0" parTransId="{18AD0E14-D346-4DE4-91B6-62E99FDC4772}" sibTransId="{96449C43-8514-4816-A433-4EE69DC931B7}"/>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2" destOrd="0" parTransId="{99D6C402-2AA0-4253-9442-44AC6719D91A}" sibTransId="{3983B744-00D9-4B8D-A959-84826C735244}"/>
    <dgm:cxn modelId="{9CDF07DE-D87E-40CA-AC89-50B4634FD194}" type="presOf" srcId="{8D27D79D-9D01-4BEE-9917-F397C4251CC8}" destId="{E0566D84-A01E-47F4-BE56-4CFB000C7ED0}" srcOrd="1" destOrd="0" presId="urn:microsoft.com/office/officeart/2005/8/layout/list1"/>
    <dgm:cxn modelId="{0D0348EC-0444-4575-B812-78493A1091AD}" srcId="{B024C5A6-4BAF-4B64-9182-54D7E61DEF3F}" destId="{411DE0C3-666E-450D-9D97-0F0BE5C44171}" srcOrd="0" destOrd="0" parTransId="{A5842D92-913D-4157-A28E-0005209B53D3}" sibTransId="{2062D854-5D20-481D-9F42-843414E2F5F0}"/>
    <dgm:cxn modelId="{A87E57FE-04C2-4442-AA2B-7A272A6511F1}" type="presOf" srcId="{3C366D48-81A4-4938-9AC6-54A3C64BAC4C}" destId="{471CF6A7-457F-4D20-A1B7-3E5C1D73119A}" srcOrd="1" destOrd="0" presId="urn:microsoft.com/office/officeart/2005/8/layout/list1"/>
    <dgm:cxn modelId="{2287F8C3-6C23-4DE9-992B-FA70A3AAEFF0}" type="presParOf" srcId="{941B3380-0E92-4560-9B20-A25855786988}" destId="{D8B49BFA-E994-4BB0-BA39-837CA18BF9D9}" srcOrd="0" destOrd="0" presId="urn:microsoft.com/office/officeart/2005/8/layout/list1"/>
    <dgm:cxn modelId="{156184E1-82D8-4B91-BC86-298B6F496087}" type="presParOf" srcId="{D8B49BFA-E994-4BB0-BA39-837CA18BF9D9}" destId="{004936C6-A8FD-46F3-B10D-7F43FD332A0A}" srcOrd="0" destOrd="0" presId="urn:microsoft.com/office/officeart/2005/8/layout/list1"/>
    <dgm:cxn modelId="{524C7128-5318-45DE-8060-A9F5D7C08822}" type="presParOf" srcId="{D8B49BFA-E994-4BB0-BA39-837CA18BF9D9}" destId="{1CB5C1E3-F2AF-47F9-8BFE-03ACD06D0A37}" srcOrd="1" destOrd="0" presId="urn:microsoft.com/office/officeart/2005/8/layout/list1"/>
    <dgm:cxn modelId="{6FF3F661-DF3D-4E08-90D7-4E69A403F68D}" type="presParOf" srcId="{941B3380-0E92-4560-9B20-A25855786988}" destId="{DB1C5EBB-3A6B-4A4D-9977-8DEC5A1E35DB}" srcOrd="1" destOrd="0" presId="urn:microsoft.com/office/officeart/2005/8/layout/list1"/>
    <dgm:cxn modelId="{0EC7B24D-D918-421B-9B91-B02E9D41938D}" type="presParOf" srcId="{941B3380-0E92-4560-9B20-A25855786988}" destId="{C7F19B6D-1128-49E9-97FB-DA41163067FB}" srcOrd="2" destOrd="0" presId="urn:microsoft.com/office/officeart/2005/8/layout/list1"/>
    <dgm:cxn modelId="{703A1B3A-6A41-4027-83D6-702B3A6B22E2}" type="presParOf" srcId="{941B3380-0E92-4560-9B20-A25855786988}" destId="{F56A9409-4FB1-4349-8276-B1193D41E2BA}" srcOrd="3" destOrd="0" presId="urn:microsoft.com/office/officeart/2005/8/layout/list1"/>
    <dgm:cxn modelId="{E90C44E3-A953-4566-AA9B-1C5BAF15431A}" type="presParOf" srcId="{941B3380-0E92-4560-9B20-A25855786988}" destId="{C90C2F5F-F207-47F2-B4D3-882F40352A86}" srcOrd="4"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5" destOrd="0" presId="urn:microsoft.com/office/officeart/2005/8/layout/list1"/>
    <dgm:cxn modelId="{F3BDDA92-3367-474D-8843-EB34FEBDD3A0}" type="presParOf" srcId="{941B3380-0E92-4560-9B20-A25855786988}" destId="{7A1BCB07-984B-4305-BC4B-E8A0302D8781}" srcOrd="6" destOrd="0" presId="urn:microsoft.com/office/officeart/2005/8/layout/list1"/>
    <dgm:cxn modelId="{7E0AAC12-A29F-474C-A63D-A26815BDE038}" type="presParOf" srcId="{941B3380-0E92-4560-9B20-A25855786988}" destId="{2D2562F1-76A0-4F62-A172-BB02859A1D29}" srcOrd="7" destOrd="0" presId="urn:microsoft.com/office/officeart/2005/8/layout/list1"/>
    <dgm:cxn modelId="{890056F6-5626-4212-93D2-C3ABCFB6E4D5}" type="presParOf" srcId="{941B3380-0E92-4560-9B20-A25855786988}" destId="{D1BB8CEB-F41E-4C81-810B-51D76CBBD8AD}" srcOrd="8"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9" destOrd="0" presId="urn:microsoft.com/office/officeart/2005/8/layout/list1"/>
    <dgm:cxn modelId="{BDCE38CC-55FC-4AE5-A22F-765BF2AD9D6B}" type="presParOf" srcId="{941B3380-0E92-4560-9B20-A25855786988}" destId="{BC80C41A-F36F-4751-BCCC-696520DF125D}" srcOrd="10" destOrd="0" presId="urn:microsoft.com/office/officeart/2005/8/layout/list1"/>
    <dgm:cxn modelId="{B625BE6E-245C-4048-9162-39B5CCC1DAED}" type="presParOf" srcId="{941B3380-0E92-4560-9B20-A25855786988}" destId="{C55B5563-BA1C-4C78-8BE4-29041F7A993D}" srcOrd="11" destOrd="0" presId="urn:microsoft.com/office/officeart/2005/8/layout/list1"/>
    <dgm:cxn modelId="{D6D940D1-96D8-4EA5-B373-2D6502A053D7}" type="presParOf" srcId="{941B3380-0E92-4560-9B20-A25855786988}" destId="{066897D2-3F82-43E0-B290-CF96CE2D9EF5}" srcOrd="12" destOrd="0" presId="urn:microsoft.com/office/officeart/2005/8/layout/list1"/>
    <dgm:cxn modelId="{A4CDBE52-ED03-406C-907A-2EC6552115A2}" type="presParOf" srcId="{066897D2-3F82-43E0-B290-CF96CE2D9EF5}" destId="{4EA7E055-F23C-4D0A-9B88-8FB9BA2F62B2}" srcOrd="0" destOrd="0" presId="urn:microsoft.com/office/officeart/2005/8/layout/list1"/>
    <dgm:cxn modelId="{E2BFA8C3-1921-4EC5-8253-D58D52747CE8}" type="presParOf" srcId="{066897D2-3F82-43E0-B290-CF96CE2D9EF5}" destId="{E0566D84-A01E-47F4-BE56-4CFB000C7ED0}" srcOrd="1" destOrd="0" presId="urn:microsoft.com/office/officeart/2005/8/layout/list1"/>
    <dgm:cxn modelId="{7975A7C4-D453-45B9-AD0E-82ACEC47F408}" type="presParOf" srcId="{941B3380-0E92-4560-9B20-A25855786988}" destId="{9C310773-64DE-4DE1-8E30-30A403099D34}" srcOrd="13" destOrd="0" presId="urn:microsoft.com/office/officeart/2005/8/layout/list1"/>
    <dgm:cxn modelId="{8E70A628-9ABF-4B1C-BC46-295EF4CB2DAE}" type="presParOf" srcId="{941B3380-0E92-4560-9B20-A25855786988}" destId="{FB30D3D2-C549-42BF-B1A0-709C862ED50B}" srcOrd="14"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024C5A6-4BAF-4B64-9182-54D7E61DEF3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t-BR"/>
        </a:p>
      </dgm:t>
    </dgm:pt>
    <dgm:pt modelId="{3C366D48-81A4-4938-9AC6-54A3C64BAC4C}">
      <dgm:prSet phldrT="[Texto]" custT="1"/>
      <dgm:spPr>
        <a:solidFill>
          <a:schemeClr val="tx1"/>
        </a:solidFill>
      </dgm:spPr>
      <dgm:t>
        <a:bodyPr/>
        <a:lstStyle/>
        <a:p>
          <a:pPr algn="ctr"/>
          <a:r>
            <a:rPr lang="pt-BR" sz="3600" b="1" dirty="0">
              <a:solidFill>
                <a:schemeClr val="bg1"/>
              </a:solidFill>
              <a:latin typeface="Arial Narrow" panose="020B0606020202030204" pitchFamily="34" charset="0"/>
            </a:rPr>
            <a:t>Jogos de Tabuleiro</a:t>
          </a:r>
        </a:p>
      </dgm:t>
    </dgm:pt>
    <dgm:pt modelId="{543886F9-AFE7-4625-9576-8CAD11318CFA}" type="parTrans" cxnId="{A734D71C-B608-45B0-84D4-AA14799CB038}">
      <dgm:prSet/>
      <dgm:spPr/>
      <dgm:t>
        <a:bodyPr/>
        <a:lstStyle/>
        <a:p>
          <a:endParaRPr lang="pt-BR"/>
        </a:p>
      </dgm:t>
    </dgm:pt>
    <dgm:pt modelId="{7E3EDFC1-D3C4-4D1D-93F1-29D5CCF74A62}" type="sibTrans" cxnId="{A734D71C-B608-45B0-84D4-AA14799CB038}">
      <dgm:prSet/>
      <dgm:spPr/>
      <dgm:t>
        <a:bodyPr/>
        <a:lstStyle/>
        <a:p>
          <a:endParaRPr lang="pt-BR"/>
        </a:p>
      </dgm:t>
    </dgm:pt>
    <dgm:pt modelId="{A48B271D-0014-4EF9-9B66-4F02A4F4B083}">
      <dgm:prSet phldrT="[Texto]" custT="1"/>
      <dgm:spPr>
        <a:solidFill>
          <a:schemeClr val="tx1"/>
        </a:solidFill>
      </dgm:spPr>
      <dgm:t>
        <a:bodyPr/>
        <a:lstStyle/>
        <a:p>
          <a:pPr algn="just"/>
          <a:r>
            <a:rPr lang="pt-BR" sz="3200" u="none" dirty="0">
              <a:solidFill>
                <a:schemeClr val="bg1"/>
              </a:solidFill>
              <a:uFillTx/>
              <a:latin typeface="Arial Narrow" panose="020B0606020202030204" pitchFamily="34" charset="0"/>
            </a:rPr>
            <a:t>Atualmente denominados como  </a:t>
          </a:r>
          <a:r>
            <a:rPr lang="pt-BR" sz="3200" b="1" i="1" u="none" dirty="0" err="1">
              <a:solidFill>
                <a:schemeClr val="bg1"/>
              </a:solidFill>
              <a:uFillTx/>
              <a:latin typeface="Arial Narrow" panose="020B0606020202030204" pitchFamily="34" charset="0"/>
            </a:rPr>
            <a:t>Boardgames</a:t>
          </a:r>
          <a:r>
            <a:rPr lang="pt-BR" sz="3200" u="none" dirty="0">
              <a:solidFill>
                <a:schemeClr val="bg1"/>
              </a:solidFill>
              <a:uFillTx/>
              <a:latin typeface="Arial Narrow" panose="020B0606020202030204" pitchFamily="34" charset="0"/>
            </a:rPr>
            <a:t>, são aqueles que tem a pretensão de provocar uma maior imersão social nos jogadores, que são estimulados a compartilhar os momentos de distração, lazer e aprendizado, propostos neste modelo de jogo, com outros sujeitos.  O seu conceito físico  é representado por um tabuleiro ou variações dele, acompanhado de peças, dados, cartas, miniaturas bem trabalhadas e uma série de componentes que determinam a mecânica e a jogabilidade que conduzem a partida; </a:t>
          </a:r>
          <a:endParaRPr lang="pt-BR" sz="3200" b="1" dirty="0">
            <a:solidFill>
              <a:schemeClr val="bg1"/>
            </a:solidFill>
            <a:latin typeface="Arial Narrow" panose="020B0606020202030204" pitchFamily="34" charset="0"/>
          </a:endParaRPr>
        </a:p>
      </dgm:t>
    </dgm:pt>
    <dgm:pt modelId="{99D6C402-2AA0-4253-9442-44AC6719D91A}" type="parTrans" cxnId="{9B2639B8-6529-4B43-9242-767CC2389D22}">
      <dgm:prSet/>
      <dgm:spPr/>
      <dgm:t>
        <a:bodyPr/>
        <a:lstStyle/>
        <a:p>
          <a:endParaRPr lang="pt-BR"/>
        </a:p>
      </dgm:t>
    </dgm:pt>
    <dgm:pt modelId="{3983B744-00D9-4B8D-A959-84826C735244}" type="sibTrans" cxnId="{9B2639B8-6529-4B43-9242-767CC2389D22}">
      <dgm:prSet/>
      <dgm:spPr/>
      <dgm:t>
        <a:bodyPr/>
        <a:lstStyle/>
        <a:p>
          <a:endParaRPr lang="pt-BR"/>
        </a:p>
      </dgm:t>
    </dgm:pt>
    <dgm:pt modelId="{941B3380-0E92-4560-9B20-A25855786988}" type="pres">
      <dgm:prSet presAssocID="{B024C5A6-4BAF-4B64-9182-54D7E61DEF3F}" presName="linear" presStyleCnt="0">
        <dgm:presLayoutVars>
          <dgm:dir/>
          <dgm:animLvl val="lvl"/>
          <dgm:resizeHandles val="exact"/>
        </dgm:presLayoutVars>
      </dgm:prSet>
      <dgm:spPr/>
    </dgm:pt>
    <dgm:pt modelId="{C90C2F5F-F207-47F2-B4D3-882F40352A86}" type="pres">
      <dgm:prSet presAssocID="{3C366D48-81A4-4938-9AC6-54A3C64BAC4C}" presName="parentLin" presStyleCnt="0"/>
      <dgm:spPr/>
    </dgm:pt>
    <dgm:pt modelId="{CF674136-37C9-414F-BC69-5D9E005D4A98}" type="pres">
      <dgm:prSet presAssocID="{3C366D48-81A4-4938-9AC6-54A3C64BAC4C}" presName="parentLeftMargin" presStyleLbl="node1" presStyleIdx="0" presStyleCnt="2"/>
      <dgm:spPr/>
    </dgm:pt>
    <dgm:pt modelId="{471CF6A7-457F-4D20-A1B7-3E5C1D73119A}" type="pres">
      <dgm:prSet presAssocID="{3C366D48-81A4-4938-9AC6-54A3C64BAC4C}" presName="parentText" presStyleLbl="node1" presStyleIdx="0" presStyleCnt="2" custFlipHor="0" custScaleX="51588" custScaleY="57474" custLinFactNeighborX="-540" custLinFactNeighborY="-1983">
        <dgm:presLayoutVars>
          <dgm:chMax val="0"/>
          <dgm:bulletEnabled val="1"/>
        </dgm:presLayoutVars>
      </dgm:prSet>
      <dgm:spPr/>
    </dgm:pt>
    <dgm:pt modelId="{CE52E960-BDD3-4E63-B512-3AB6948C31AB}" type="pres">
      <dgm:prSet presAssocID="{3C366D48-81A4-4938-9AC6-54A3C64BAC4C}" presName="negativeSpace" presStyleCnt="0"/>
      <dgm:spPr/>
    </dgm:pt>
    <dgm:pt modelId="{7A1BCB07-984B-4305-BC4B-E8A0302D8781}" type="pres">
      <dgm:prSet presAssocID="{3C366D48-81A4-4938-9AC6-54A3C64BAC4C}" presName="childText" presStyleLbl="conFgAcc1" presStyleIdx="0" presStyleCnt="2" custFlipVert="1" custFlipHor="0" custScaleX="1486" custScaleY="67872" custLinFactY="-600000" custLinFactNeighborX="-12368" custLinFactNeighborY="-694657">
        <dgm:presLayoutVars>
          <dgm:bulletEnabled val="1"/>
        </dgm:presLayoutVars>
      </dgm:prSet>
      <dgm:spPr>
        <a:solidFill>
          <a:schemeClr val="bg1">
            <a:alpha val="90000"/>
          </a:schemeClr>
        </a:solidFill>
      </dgm:spPr>
    </dgm:pt>
    <dgm:pt modelId="{2D2562F1-76A0-4F62-A172-BB02859A1D29}" type="pres">
      <dgm:prSet presAssocID="{7E3EDFC1-D3C4-4D1D-93F1-29D5CCF74A62}" presName="spaceBetweenRectangles" presStyleCnt="0"/>
      <dgm:spPr/>
    </dgm:pt>
    <dgm:pt modelId="{D1BB8CEB-F41E-4C81-810B-51D76CBBD8AD}" type="pres">
      <dgm:prSet presAssocID="{A48B271D-0014-4EF9-9B66-4F02A4F4B083}" presName="parentLin" presStyleCnt="0"/>
      <dgm:spPr/>
    </dgm:pt>
    <dgm:pt modelId="{E1DC4DBF-56D1-4D8D-891B-B42B87F357F4}" type="pres">
      <dgm:prSet presAssocID="{A48B271D-0014-4EF9-9B66-4F02A4F4B083}" presName="parentLeftMargin" presStyleLbl="node1" presStyleIdx="0" presStyleCnt="2" custFlipHor="0" custScaleX="37554" custScaleY="98937" custLinFactY="-300000" custLinFactNeighborX="5930" custLinFactNeighborY="-385870"/>
      <dgm:spPr/>
    </dgm:pt>
    <dgm:pt modelId="{A60F8E73-F7DA-4204-9B8D-3F1BE766DD90}" type="pres">
      <dgm:prSet presAssocID="{A48B271D-0014-4EF9-9B66-4F02A4F4B083}" presName="parentText" presStyleLbl="node1" presStyleIdx="1" presStyleCnt="2" custAng="10800000" custFlipVert="1" custFlipHor="1" custScaleX="142857" custScaleY="234623" custLinFactNeighborX="14884" custLinFactNeighborY="-8539">
        <dgm:presLayoutVars>
          <dgm:chMax val="0"/>
          <dgm:bulletEnabled val="1"/>
        </dgm:presLayoutVars>
      </dgm:prSet>
      <dgm:spPr/>
    </dgm:pt>
    <dgm:pt modelId="{EDB22836-3F78-4FEA-B8B1-4A078712A3F8}" type="pres">
      <dgm:prSet presAssocID="{A48B271D-0014-4EF9-9B66-4F02A4F4B083}" presName="negativeSpace" presStyleCnt="0"/>
      <dgm:spPr/>
    </dgm:pt>
    <dgm:pt modelId="{BC80C41A-F36F-4751-BCCC-696520DF125D}" type="pres">
      <dgm:prSet presAssocID="{A48B271D-0014-4EF9-9B66-4F02A4F4B083}" presName="childText" presStyleLbl="conFgAcc1" presStyleIdx="1" presStyleCnt="2">
        <dgm:presLayoutVars>
          <dgm:bulletEnabled val="1"/>
        </dgm:presLayoutVars>
      </dgm:prSet>
      <dgm:spPr>
        <a:solidFill>
          <a:schemeClr val="bg1">
            <a:alpha val="90000"/>
          </a:schemeClr>
        </a:solidFill>
      </dgm:spPr>
    </dgm:pt>
  </dgm:ptLst>
  <dgm:cxnLst>
    <dgm:cxn modelId="{A734D71C-B608-45B0-84D4-AA14799CB038}" srcId="{B024C5A6-4BAF-4B64-9182-54D7E61DEF3F}" destId="{3C366D48-81A4-4938-9AC6-54A3C64BAC4C}" srcOrd="0" destOrd="0" parTransId="{543886F9-AFE7-4625-9576-8CAD11318CFA}" sibTransId="{7E3EDFC1-D3C4-4D1D-93F1-29D5CCF74A62}"/>
    <dgm:cxn modelId="{205F973F-D8EB-4560-8806-BAEFF3E6B856}" type="presOf" srcId="{3C366D48-81A4-4938-9AC6-54A3C64BAC4C}" destId="{CF674136-37C9-414F-BC69-5D9E005D4A98}" srcOrd="0" destOrd="0" presId="urn:microsoft.com/office/officeart/2005/8/layout/list1"/>
    <dgm:cxn modelId="{B77ADB54-E98C-4540-BCC7-40C7E4C83835}" type="presOf" srcId="{A48B271D-0014-4EF9-9B66-4F02A4F4B083}" destId="{A60F8E73-F7DA-4204-9B8D-3F1BE766DD90}" srcOrd="1" destOrd="0" presId="urn:microsoft.com/office/officeart/2005/8/layout/list1"/>
    <dgm:cxn modelId="{B2454C55-8730-4D78-BA15-3EDC57D6244A}" type="presOf" srcId="{A48B271D-0014-4EF9-9B66-4F02A4F4B083}" destId="{E1DC4DBF-56D1-4D8D-891B-B42B87F357F4}" srcOrd="0" destOrd="0" presId="urn:microsoft.com/office/officeart/2005/8/layout/list1"/>
    <dgm:cxn modelId="{C4171BB6-BB09-43B3-8DC6-0DA7E54B9C0E}" type="presOf" srcId="{B024C5A6-4BAF-4B64-9182-54D7E61DEF3F}" destId="{941B3380-0E92-4560-9B20-A25855786988}" srcOrd="0" destOrd="0" presId="urn:microsoft.com/office/officeart/2005/8/layout/list1"/>
    <dgm:cxn modelId="{9B2639B8-6529-4B43-9242-767CC2389D22}" srcId="{B024C5A6-4BAF-4B64-9182-54D7E61DEF3F}" destId="{A48B271D-0014-4EF9-9B66-4F02A4F4B083}" srcOrd="1" destOrd="0" parTransId="{99D6C402-2AA0-4253-9442-44AC6719D91A}" sibTransId="{3983B744-00D9-4B8D-A959-84826C735244}"/>
    <dgm:cxn modelId="{A87E57FE-04C2-4442-AA2B-7A272A6511F1}" type="presOf" srcId="{3C366D48-81A4-4938-9AC6-54A3C64BAC4C}" destId="{471CF6A7-457F-4D20-A1B7-3E5C1D73119A}" srcOrd="1" destOrd="0" presId="urn:microsoft.com/office/officeart/2005/8/layout/list1"/>
    <dgm:cxn modelId="{E90C44E3-A953-4566-AA9B-1C5BAF15431A}" type="presParOf" srcId="{941B3380-0E92-4560-9B20-A25855786988}" destId="{C90C2F5F-F207-47F2-B4D3-882F40352A86}" srcOrd="0" destOrd="0" presId="urn:microsoft.com/office/officeart/2005/8/layout/list1"/>
    <dgm:cxn modelId="{C8177697-77E6-49D5-9E04-CFB7AA3BF7B9}" type="presParOf" srcId="{C90C2F5F-F207-47F2-B4D3-882F40352A86}" destId="{CF674136-37C9-414F-BC69-5D9E005D4A98}" srcOrd="0" destOrd="0" presId="urn:microsoft.com/office/officeart/2005/8/layout/list1"/>
    <dgm:cxn modelId="{F1A2D7F5-E97F-45C7-BEAD-D69A22510AE6}" type="presParOf" srcId="{C90C2F5F-F207-47F2-B4D3-882F40352A86}" destId="{471CF6A7-457F-4D20-A1B7-3E5C1D73119A}" srcOrd="1" destOrd="0" presId="urn:microsoft.com/office/officeart/2005/8/layout/list1"/>
    <dgm:cxn modelId="{9D5070CD-D456-490E-8868-D984F2C045E2}" type="presParOf" srcId="{941B3380-0E92-4560-9B20-A25855786988}" destId="{CE52E960-BDD3-4E63-B512-3AB6948C31AB}" srcOrd="1" destOrd="0" presId="urn:microsoft.com/office/officeart/2005/8/layout/list1"/>
    <dgm:cxn modelId="{F3BDDA92-3367-474D-8843-EB34FEBDD3A0}" type="presParOf" srcId="{941B3380-0E92-4560-9B20-A25855786988}" destId="{7A1BCB07-984B-4305-BC4B-E8A0302D8781}" srcOrd="2" destOrd="0" presId="urn:microsoft.com/office/officeart/2005/8/layout/list1"/>
    <dgm:cxn modelId="{7E0AAC12-A29F-474C-A63D-A26815BDE038}" type="presParOf" srcId="{941B3380-0E92-4560-9B20-A25855786988}" destId="{2D2562F1-76A0-4F62-A172-BB02859A1D29}" srcOrd="3" destOrd="0" presId="urn:microsoft.com/office/officeart/2005/8/layout/list1"/>
    <dgm:cxn modelId="{890056F6-5626-4212-93D2-C3ABCFB6E4D5}" type="presParOf" srcId="{941B3380-0E92-4560-9B20-A25855786988}" destId="{D1BB8CEB-F41E-4C81-810B-51D76CBBD8AD}" srcOrd="4" destOrd="0" presId="urn:microsoft.com/office/officeart/2005/8/layout/list1"/>
    <dgm:cxn modelId="{EC7E81A2-38B9-4DFA-963A-914FA8DA1E6A}" type="presParOf" srcId="{D1BB8CEB-F41E-4C81-810B-51D76CBBD8AD}" destId="{E1DC4DBF-56D1-4D8D-891B-B42B87F357F4}" srcOrd="0" destOrd="0" presId="urn:microsoft.com/office/officeart/2005/8/layout/list1"/>
    <dgm:cxn modelId="{3171FD51-471E-4B50-9A79-A4DB78C876A0}" type="presParOf" srcId="{D1BB8CEB-F41E-4C81-810B-51D76CBBD8AD}" destId="{A60F8E73-F7DA-4204-9B8D-3F1BE766DD90}" srcOrd="1" destOrd="0" presId="urn:microsoft.com/office/officeart/2005/8/layout/list1"/>
    <dgm:cxn modelId="{434CEF64-DEC7-4FDD-BA09-722BB8A1E6FB}" type="presParOf" srcId="{941B3380-0E92-4560-9B20-A25855786988}" destId="{EDB22836-3F78-4FEA-B8B1-4A078712A3F8}" srcOrd="5" destOrd="0" presId="urn:microsoft.com/office/officeart/2005/8/layout/list1"/>
    <dgm:cxn modelId="{BDCE38CC-55FC-4AE5-A22F-765BF2AD9D6B}" type="presParOf" srcId="{941B3380-0E92-4560-9B20-A25855786988}" destId="{BC80C41A-F36F-4751-BCCC-696520DF125D}" srcOrd="6"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1701092"/>
          <a:ext cx="11887200" cy="6552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a:off x="370508" y="399009"/>
          <a:ext cx="11359544" cy="195715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b="1" kern="1200" dirty="0">
              <a:solidFill>
                <a:schemeClr val="bg1"/>
              </a:solidFill>
              <a:latin typeface="Arial Narrow" panose="020B0606020202030204" pitchFamily="34" charset="0"/>
            </a:rPr>
            <a:t>K-LAB </a:t>
          </a: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3200" b="1" kern="1200" dirty="0">
              <a:solidFill>
                <a:schemeClr val="bg1"/>
              </a:solidFill>
              <a:latin typeface="Arial Narrow" panose="020B0606020202030204" pitchFamily="34" charset="0"/>
            </a:rPr>
            <a:t>Laboratório de Projetos, Processos Educacionais e Tecnológicos.</a:t>
          </a: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466048" y="494549"/>
        <a:ext cx="11168464" cy="1766072"/>
      </dsp:txXfrm>
    </dsp:sp>
    <dsp:sp modelId="{7E1091D5-1806-43C7-9267-B19FD5D21D8E}">
      <dsp:nvSpPr>
        <dsp:cNvPr id="0" name=""/>
        <dsp:cNvSpPr/>
      </dsp:nvSpPr>
      <dsp:spPr>
        <a:xfrm>
          <a:off x="0" y="3779839"/>
          <a:ext cx="11887200" cy="6552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20BA58-30F0-4361-9F50-C062F1FACD26}">
      <dsp:nvSpPr>
        <dsp:cNvPr id="0" name=""/>
        <dsp:cNvSpPr/>
      </dsp:nvSpPr>
      <dsp:spPr>
        <a:xfrm>
          <a:off x="345374" y="2795057"/>
          <a:ext cx="11318367" cy="166690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Projeto integrante do </a:t>
          </a:r>
          <a:r>
            <a:rPr lang="pt-BR" sz="3200" b="1" kern="1200" dirty="0">
              <a:solidFill>
                <a:schemeClr val="bg1"/>
              </a:solidFill>
              <a:latin typeface="Arial Narrow" panose="020B0606020202030204" pitchFamily="34" charset="0"/>
            </a:rPr>
            <a:t>GEOTEC.</a:t>
          </a:r>
        </a:p>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 Assume as suas três categorias teóricas: </a:t>
          </a:r>
          <a:r>
            <a:rPr lang="pt-BR" sz="3200" b="1" kern="1200" dirty="0">
              <a:solidFill>
                <a:schemeClr val="bg1"/>
              </a:solidFill>
              <a:latin typeface="Arial Narrow" panose="020B0606020202030204" pitchFamily="34" charset="0"/>
            </a:rPr>
            <a:t>Geotecnologias</a:t>
          </a:r>
          <a:r>
            <a:rPr lang="pt-BR" sz="3200" kern="1200" dirty="0">
              <a:solidFill>
                <a:schemeClr val="bg1"/>
              </a:solidFill>
              <a:latin typeface="Arial Narrow" panose="020B0606020202030204" pitchFamily="34" charset="0"/>
            </a:rPr>
            <a:t>, </a:t>
          </a:r>
          <a:r>
            <a:rPr lang="pt-BR" sz="3200" b="1" kern="1200" dirty="0">
              <a:solidFill>
                <a:schemeClr val="bg1"/>
              </a:solidFill>
              <a:latin typeface="Arial Narrow" panose="020B0606020202030204" pitchFamily="34" charset="0"/>
            </a:rPr>
            <a:t>Educação</a:t>
          </a:r>
          <a:r>
            <a:rPr lang="pt-BR" sz="3200" kern="1200" dirty="0">
              <a:solidFill>
                <a:schemeClr val="bg1"/>
              </a:solidFill>
              <a:latin typeface="Arial Narrow" panose="020B0606020202030204" pitchFamily="34" charset="0"/>
            </a:rPr>
            <a:t> e </a:t>
          </a:r>
          <a:r>
            <a:rPr lang="pt-BR" sz="3200" b="1" kern="1200" dirty="0">
              <a:solidFill>
                <a:schemeClr val="bg1"/>
              </a:solidFill>
              <a:latin typeface="Arial Narrow" panose="020B0606020202030204" pitchFamily="34" charset="0"/>
            </a:rPr>
            <a:t>Contemporaneidade</a:t>
          </a:r>
          <a:r>
            <a:rPr lang="pt-BR" sz="3200" kern="1200" dirty="0">
              <a:solidFill>
                <a:schemeClr val="bg1"/>
              </a:solidFill>
              <a:latin typeface="Arial Narrow" panose="020B0606020202030204" pitchFamily="34" charset="0"/>
            </a:rPr>
            <a:t>.</a:t>
          </a:r>
          <a:endParaRPr lang="pt-BR" sz="3200" kern="1200" dirty="0">
            <a:solidFill>
              <a:schemeClr val="bg1"/>
            </a:solidFill>
          </a:endParaRPr>
        </a:p>
      </dsp:txBody>
      <dsp:txXfrm>
        <a:off x="426746" y="2876429"/>
        <a:ext cx="11155623" cy="1504163"/>
      </dsp:txXfrm>
    </dsp:sp>
    <dsp:sp modelId="{7A1BCB07-984B-4305-BC4B-E8A0302D8781}">
      <dsp:nvSpPr>
        <dsp:cNvPr id="0" name=""/>
        <dsp:cNvSpPr/>
      </dsp:nvSpPr>
      <dsp:spPr>
        <a:xfrm>
          <a:off x="0" y="5379624"/>
          <a:ext cx="11887200" cy="1415474"/>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403354" y="4802395"/>
          <a:ext cx="11293855" cy="118794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 É uma interlocução entre professores, pesquisadores e alunos dos programas </a:t>
          </a:r>
          <a:r>
            <a:rPr lang="pt-BR" sz="3200" b="1" kern="1200" dirty="0">
              <a:solidFill>
                <a:schemeClr val="bg1"/>
              </a:solidFill>
              <a:latin typeface="Arial Narrow" panose="020B0606020202030204" pitchFamily="34" charset="0"/>
            </a:rPr>
            <a:t>GESTEC</a:t>
          </a:r>
          <a:r>
            <a:rPr lang="pt-BR" sz="3200" kern="1200" dirty="0">
              <a:solidFill>
                <a:schemeClr val="bg1"/>
              </a:solidFill>
              <a:latin typeface="Arial Narrow" panose="020B0606020202030204" pitchFamily="34" charset="0"/>
            </a:rPr>
            <a:t> e </a:t>
          </a:r>
          <a:r>
            <a:rPr lang="pt-BR" sz="3200" b="1" kern="1200" dirty="0" err="1">
              <a:solidFill>
                <a:schemeClr val="bg1"/>
              </a:solidFill>
              <a:latin typeface="Arial Narrow" panose="020B0606020202030204" pitchFamily="34" charset="0"/>
            </a:rPr>
            <a:t>PPGEduC</a:t>
          </a:r>
          <a:r>
            <a:rPr lang="pt-BR" sz="3200" kern="1200" dirty="0">
              <a:solidFill>
                <a:schemeClr val="bg1"/>
              </a:solidFill>
              <a:latin typeface="Arial Narrow" panose="020B0606020202030204" pitchFamily="34" charset="0"/>
            </a:rPr>
            <a:t>. </a:t>
          </a:r>
          <a:endParaRPr lang="pt-BR" sz="3200" kern="1200" dirty="0"/>
        </a:p>
      </dsp:txBody>
      <dsp:txXfrm>
        <a:off x="461345" y="4860386"/>
        <a:ext cx="11177873" cy="10719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1094639"/>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67914" y="0"/>
          <a:ext cx="11419942" cy="1531563"/>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l" defTabSz="1422400">
            <a:lnSpc>
              <a:spcPct val="90000"/>
            </a:lnSpc>
            <a:spcBef>
              <a:spcPct val="0"/>
            </a:spcBef>
            <a:spcAft>
              <a:spcPct val="35000"/>
            </a:spcAft>
            <a:buNone/>
          </a:pPr>
          <a:r>
            <a:rPr lang="pt-BR" sz="3200" b="1" kern="1200" dirty="0" err="1">
              <a:solidFill>
                <a:schemeClr val="bg1"/>
              </a:solidFill>
              <a:latin typeface="Arial Narrow" panose="020B0606020202030204" pitchFamily="34" charset="0"/>
            </a:rPr>
            <a:t>Kimera</a:t>
          </a:r>
          <a:r>
            <a:rPr lang="pt-BR" sz="3200" b="1" kern="1200" dirty="0">
              <a:solidFill>
                <a:schemeClr val="bg1"/>
              </a:solidFill>
              <a:latin typeface="Arial Narrow" panose="020B0606020202030204" pitchFamily="34" charset="0"/>
            </a:rPr>
            <a:t> Analógico - O emprego da narrativa </a:t>
          </a:r>
          <a:r>
            <a:rPr lang="pt-BR" sz="3200" b="1" kern="1200" dirty="0" err="1">
              <a:solidFill>
                <a:schemeClr val="bg1"/>
              </a:solidFill>
              <a:latin typeface="Arial Narrow" panose="020B0606020202030204" pitchFamily="34" charset="0"/>
            </a:rPr>
            <a:t>transmidiática</a:t>
          </a:r>
          <a:r>
            <a:rPr lang="pt-BR" sz="3200" b="1" kern="1200" dirty="0">
              <a:solidFill>
                <a:schemeClr val="bg1"/>
              </a:solidFill>
              <a:latin typeface="Arial Narrow" panose="020B0606020202030204" pitchFamily="34" charset="0"/>
            </a:rPr>
            <a:t> no ensino fundamental I, através da criação de um </a:t>
          </a:r>
          <a:r>
            <a:rPr lang="pt-BR" sz="3200" b="1" i="1" kern="1200" dirty="0">
              <a:solidFill>
                <a:schemeClr val="bg1"/>
              </a:solidFill>
              <a:latin typeface="Arial Narrow" panose="020B0606020202030204" pitchFamily="34" charset="0"/>
            </a:rPr>
            <a:t>Board Game</a:t>
          </a:r>
          <a:r>
            <a:rPr lang="pt-BR" sz="3200" b="1" kern="1200" dirty="0">
              <a:solidFill>
                <a:schemeClr val="bg1"/>
              </a:solidFill>
              <a:latin typeface="Arial Narrow" panose="020B0606020202030204" pitchFamily="34" charset="0"/>
            </a:rPr>
            <a:t> para um universo em expansão. </a:t>
          </a:r>
        </a:p>
      </dsp:txBody>
      <dsp:txXfrm>
        <a:off x="642679" y="74765"/>
        <a:ext cx="11270412" cy="1382033"/>
      </dsp:txXfrm>
    </dsp:sp>
    <dsp:sp modelId="{BC80C41A-F36F-4751-BCCC-696520DF125D}">
      <dsp:nvSpPr>
        <dsp:cNvPr id="0" name=""/>
        <dsp:cNvSpPr/>
      </dsp:nvSpPr>
      <dsp:spPr>
        <a:xfrm>
          <a:off x="0" y="5459571"/>
          <a:ext cx="11993880" cy="1612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1921819"/>
          <a:ext cx="11771325" cy="4120028"/>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244600">
            <a:lnSpc>
              <a:spcPct val="90000"/>
            </a:lnSpc>
            <a:spcBef>
              <a:spcPct val="0"/>
            </a:spcBef>
            <a:spcAft>
              <a:spcPct val="35000"/>
            </a:spcAft>
            <a:buNone/>
          </a:pPr>
          <a:r>
            <a:rPr lang="pt-BR" sz="2800" kern="1200" dirty="0">
              <a:solidFill>
                <a:schemeClr val="bg1"/>
              </a:solidFill>
              <a:latin typeface="Arial Narrow" panose="020B0606020202030204" pitchFamily="34" charset="0"/>
            </a:rPr>
            <a:t>Propõe a oferecer as possibilidades de aprendizagem e ampliação do letramento cartográfico, destinadas aos estudantes do 4º ano do Ensino Fundamental Lócus da pesquisa, a Escola Municipal Álvaro da Franca Rocha. A proposta traz como uma estratégia para a ampliação do letramento cartográfico, a criação e aplicação do Kit-</a:t>
          </a:r>
          <a:r>
            <a:rPr lang="pt-BR" sz="2800" kern="1200" dirty="0" err="1">
              <a:solidFill>
                <a:schemeClr val="bg1"/>
              </a:solidFill>
              <a:latin typeface="Arial Narrow" panose="020B0606020202030204" pitchFamily="34" charset="0"/>
            </a:rPr>
            <a:t>Kimera</a:t>
          </a:r>
          <a:r>
            <a:rPr lang="pt-BR" sz="2800" kern="1200" dirty="0">
              <a:solidFill>
                <a:schemeClr val="bg1"/>
              </a:solidFill>
              <a:latin typeface="Arial Narrow" panose="020B0606020202030204" pitchFamily="34" charset="0"/>
            </a:rPr>
            <a:t>, um kit constituído por um livro ilustrado, dois cadernos de atividades e o protótipo de um</a:t>
          </a:r>
          <a:r>
            <a:rPr lang="pt-BR" sz="2800" i="1" kern="1200" dirty="0">
              <a:solidFill>
                <a:schemeClr val="bg1"/>
              </a:solidFill>
              <a:latin typeface="Arial Narrow" panose="020B0606020202030204" pitchFamily="34" charset="0"/>
            </a:rPr>
            <a:t> Board Game</a:t>
          </a:r>
          <a:r>
            <a:rPr lang="pt-BR" sz="2800" kern="1200" dirty="0">
              <a:solidFill>
                <a:schemeClr val="bg1"/>
              </a:solidFill>
              <a:latin typeface="Arial Narrow" panose="020B0606020202030204" pitchFamily="34" charset="0"/>
            </a:rPr>
            <a:t>, todos voltados para o ensino da Geografia. Realizados quatro encontros formativos na escola, resultando na comprovação da hipótese inicial da pesquisa e na geração de outras questões a serem ressaltadas nos registros do projeto. </a:t>
          </a:r>
          <a:endParaRPr lang="pt-BR" sz="2800" b="1" kern="1200" dirty="0">
            <a:solidFill>
              <a:schemeClr val="bg1"/>
            </a:solidFill>
            <a:latin typeface="Arial Narrow" panose="020B0606020202030204" pitchFamily="34" charset="0"/>
          </a:endParaRPr>
        </a:p>
      </dsp:txBody>
      <dsp:txXfrm rot="-10800000">
        <a:off x="423677" y="2122942"/>
        <a:ext cx="11369079" cy="371778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598631"/>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96455" y="0"/>
          <a:ext cx="3849939" cy="776449"/>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Jogos Digitais </a:t>
          </a:r>
        </a:p>
      </dsp:txBody>
      <dsp:txXfrm>
        <a:off x="634358" y="37903"/>
        <a:ext cx="3774133" cy="700643"/>
      </dsp:txXfrm>
    </dsp:sp>
    <dsp:sp modelId="{BC80C41A-F36F-4751-BCCC-696520DF125D}">
      <dsp:nvSpPr>
        <dsp:cNvPr id="0" name=""/>
        <dsp:cNvSpPr/>
      </dsp:nvSpPr>
      <dsp:spPr>
        <a:xfrm>
          <a:off x="0" y="5037375"/>
          <a:ext cx="11993880" cy="882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964418"/>
          <a:ext cx="11771325" cy="450133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Preservam as principais características dos jogos em geral, mas têm a particularidade de serem executados em plataformas digitais como telefones celulares, </a:t>
          </a:r>
          <a:r>
            <a:rPr lang="pt-BR" sz="3200" i="1" kern="1200" dirty="0">
              <a:solidFill>
                <a:schemeClr val="bg1"/>
              </a:solidFill>
              <a:latin typeface="Arial Narrow" panose="020B0606020202030204" pitchFamily="34" charset="0"/>
            </a:rPr>
            <a:t>tablets</a:t>
          </a:r>
          <a:r>
            <a:rPr lang="pt-BR" sz="3200" kern="1200" dirty="0">
              <a:solidFill>
                <a:schemeClr val="bg1"/>
              </a:solidFill>
              <a:latin typeface="Arial Narrow" panose="020B0606020202030204" pitchFamily="34" charset="0"/>
            </a:rPr>
            <a:t>, computadores pessoais e consoles de </a:t>
          </a:r>
          <a:r>
            <a:rPr lang="pt-BR" sz="3200" i="1" kern="1200" dirty="0">
              <a:solidFill>
                <a:schemeClr val="bg1"/>
              </a:solidFill>
              <a:latin typeface="Arial Narrow" panose="020B0606020202030204" pitchFamily="34" charset="0"/>
            </a:rPr>
            <a:t>videogame</a:t>
          </a:r>
          <a:r>
            <a:rPr lang="pt-BR" sz="3200" kern="1200" dirty="0">
              <a:solidFill>
                <a:schemeClr val="bg1"/>
              </a:solidFill>
              <a:latin typeface="Arial Narrow" panose="020B0606020202030204" pitchFamily="34" charset="0"/>
            </a:rPr>
            <a:t>. </a:t>
          </a:r>
        </a:p>
        <a:p>
          <a:pPr marL="0" lvl="0" indent="0" algn="just" defTabSz="1422400">
            <a:lnSpc>
              <a:spcPct val="90000"/>
            </a:lnSpc>
            <a:spcBef>
              <a:spcPct val="0"/>
            </a:spcBef>
            <a:spcAft>
              <a:spcPct val="35000"/>
            </a:spcAft>
            <a:buNone/>
          </a:pPr>
          <a:r>
            <a:rPr lang="pt-BR" sz="3200" b="1" u="none" kern="1200" dirty="0" err="1">
              <a:solidFill>
                <a:schemeClr val="bg1"/>
              </a:solidFill>
              <a:uFillTx/>
              <a:latin typeface="Arial Narrow" panose="020B0606020202030204" pitchFamily="34" charset="0"/>
            </a:rPr>
            <a:t>Salen</a:t>
          </a:r>
          <a:r>
            <a:rPr lang="pt-BR" sz="3200" b="1" u="none" kern="1200" dirty="0">
              <a:solidFill>
                <a:schemeClr val="bg1"/>
              </a:solidFill>
              <a:uFillTx/>
              <a:latin typeface="Arial Narrow" panose="020B0606020202030204" pitchFamily="34" charset="0"/>
            </a:rPr>
            <a:t> e </a:t>
          </a:r>
          <a:r>
            <a:rPr lang="pt-BR" sz="3200" b="1" u="none" kern="1200" dirty="0" err="1">
              <a:solidFill>
                <a:schemeClr val="bg1"/>
              </a:solidFill>
              <a:uFillTx/>
              <a:latin typeface="Arial Narrow" panose="020B0606020202030204" pitchFamily="34" charset="0"/>
            </a:rPr>
            <a:t>Zimmerman</a:t>
          </a:r>
          <a:r>
            <a:rPr lang="pt-BR" sz="3200" b="1" u="none" kern="1200" dirty="0">
              <a:solidFill>
                <a:schemeClr val="bg1"/>
              </a:solidFill>
              <a:uFillTx/>
              <a:latin typeface="Arial Narrow" panose="020B0606020202030204" pitchFamily="34" charset="0"/>
            </a:rPr>
            <a:t> (2012) </a:t>
          </a:r>
          <a:r>
            <a:rPr lang="pt-BR" sz="3200" u="none" kern="1200" dirty="0">
              <a:solidFill>
                <a:schemeClr val="bg1"/>
              </a:solidFill>
              <a:uFillTx/>
              <a:latin typeface="Arial Narrow" panose="020B0606020202030204" pitchFamily="34" charset="0"/>
            </a:rPr>
            <a:t>afirmam que a estrutura das plataformas digitais oferece uma série de recursos de processamento e comunicação que ampliam a experiência de jogar e que é nessa extensão que reside o diferencial dos jogos digitais; </a:t>
          </a:r>
          <a:endParaRPr lang="pt-BR" sz="3200" b="1" kern="1200" dirty="0">
            <a:solidFill>
              <a:schemeClr val="bg1"/>
            </a:solidFill>
            <a:latin typeface="Arial Narrow" panose="020B0606020202030204" pitchFamily="34" charset="0"/>
          </a:endParaRPr>
        </a:p>
      </dsp:txBody>
      <dsp:txXfrm rot="-10800000">
        <a:off x="442291" y="1184155"/>
        <a:ext cx="11331851" cy="406185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701253"/>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67914" y="0"/>
          <a:ext cx="11419942" cy="12726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Mundos virtuais do </a:t>
          </a:r>
          <a:r>
            <a:rPr lang="pt-BR" sz="3600" b="1" kern="1200" dirty="0" err="1">
              <a:solidFill>
                <a:schemeClr val="bg1"/>
              </a:solidFill>
              <a:latin typeface="Arial Narrow" panose="020B0606020202030204" pitchFamily="34" charset="0"/>
            </a:rPr>
            <a:t>Minecraft</a:t>
          </a:r>
          <a:r>
            <a:rPr lang="pt-BR" sz="3600" b="1" kern="1200" dirty="0">
              <a:solidFill>
                <a:schemeClr val="bg1"/>
              </a:solidFill>
              <a:latin typeface="Arial Narrow" panose="020B0606020202030204" pitchFamily="34" charset="0"/>
            </a:rPr>
            <a:t>: dinâmicas </a:t>
          </a:r>
          <a:r>
            <a:rPr lang="pt-BR" sz="3600" b="1" kern="1200" dirty="0" err="1">
              <a:solidFill>
                <a:schemeClr val="bg1"/>
              </a:solidFill>
              <a:latin typeface="Arial Narrow" panose="020B0606020202030204" pitchFamily="34" charset="0"/>
            </a:rPr>
            <a:t>geotecnológicas</a:t>
          </a:r>
          <a:r>
            <a:rPr lang="pt-BR" sz="3600" b="1" kern="1200" dirty="0">
              <a:solidFill>
                <a:schemeClr val="bg1"/>
              </a:solidFill>
              <a:latin typeface="Arial Narrow" panose="020B0606020202030204" pitchFamily="34" charset="0"/>
            </a:rPr>
            <a:t> no espaço da Escola Pública” </a:t>
          </a:r>
        </a:p>
      </dsp:txBody>
      <dsp:txXfrm>
        <a:off x="630038" y="62124"/>
        <a:ext cx="11295694" cy="1148367"/>
      </dsp:txXfrm>
    </dsp:sp>
    <dsp:sp modelId="{BC80C41A-F36F-4751-BCCC-696520DF125D}">
      <dsp:nvSpPr>
        <dsp:cNvPr id="0" name=""/>
        <dsp:cNvSpPr/>
      </dsp:nvSpPr>
      <dsp:spPr>
        <a:xfrm>
          <a:off x="0" y="4860870"/>
          <a:ext cx="11993880" cy="10332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1517228"/>
          <a:ext cx="11771325" cy="384545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O projeto “investiga o potencial </a:t>
          </a:r>
          <a:r>
            <a:rPr lang="pt-BR" sz="3200" kern="1200" dirty="0" err="1">
              <a:solidFill>
                <a:schemeClr val="bg1"/>
              </a:solidFill>
              <a:latin typeface="Arial Narrow" panose="020B0606020202030204" pitchFamily="34" charset="0"/>
            </a:rPr>
            <a:t>geotecnológico</a:t>
          </a:r>
          <a:r>
            <a:rPr lang="pt-BR" sz="3200" kern="1200" dirty="0">
              <a:solidFill>
                <a:schemeClr val="bg1"/>
              </a:solidFill>
              <a:latin typeface="Arial Narrow" panose="020B0606020202030204" pitchFamily="34" charset="0"/>
            </a:rPr>
            <a:t> do </a:t>
          </a:r>
          <a:r>
            <a:rPr lang="pt-BR" sz="3200" kern="1200" dirty="0" err="1">
              <a:solidFill>
                <a:schemeClr val="bg1"/>
              </a:solidFill>
              <a:latin typeface="Arial Narrow" panose="020B0606020202030204" pitchFamily="34" charset="0"/>
            </a:rPr>
            <a:t>Minecraft</a:t>
          </a:r>
          <a:r>
            <a:rPr lang="pt-BR" sz="3200" kern="1200" dirty="0">
              <a:solidFill>
                <a:schemeClr val="bg1"/>
              </a:solidFill>
              <a:latin typeface="Arial Narrow" panose="020B0606020202030204" pitchFamily="34" charset="0"/>
            </a:rPr>
            <a:t> na sala de aula, ou seja, sua capacidade de promover reflexões sobre o espaço geográfico (lugar, território, localização, transformação). A pesquisa atualmente finalizando a fase de campo, que contempla 36 encontros formativos com alunos de uma escola da Rede Pública Municipal de Salvador. Os resultados parciais apontam para uma comprovação da hipótese inicial da pesquisa. </a:t>
          </a:r>
          <a:endParaRPr lang="pt-BR" sz="3200" b="1" kern="1200" dirty="0">
            <a:solidFill>
              <a:schemeClr val="bg1"/>
            </a:solidFill>
            <a:latin typeface="Arial Narrow" panose="020B0606020202030204" pitchFamily="34" charset="0"/>
          </a:endParaRPr>
        </a:p>
      </dsp:txBody>
      <dsp:txXfrm rot="-10800000">
        <a:off x="410273" y="1704947"/>
        <a:ext cx="11395887" cy="347001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547319"/>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67914" y="0"/>
          <a:ext cx="11419942" cy="99326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Jogo digital como dispositivo de contribuição para o ensino e aprendizagem de Língua Inglesa” </a:t>
          </a:r>
        </a:p>
      </dsp:txBody>
      <dsp:txXfrm>
        <a:off x="616401" y="48487"/>
        <a:ext cx="11322968" cy="896286"/>
      </dsp:txXfrm>
    </dsp:sp>
    <dsp:sp modelId="{BC80C41A-F36F-4751-BCCC-696520DF125D}">
      <dsp:nvSpPr>
        <dsp:cNvPr id="0" name=""/>
        <dsp:cNvSpPr/>
      </dsp:nvSpPr>
      <dsp:spPr>
        <a:xfrm>
          <a:off x="0" y="5085708"/>
          <a:ext cx="11993880" cy="8064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1192828"/>
          <a:ext cx="11771325" cy="428453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“É a modelagem colaborativa, entre pesquisador e sujeitos da pesquisa, de um jogo digital para auxiliar o ensino e aprendizagem do Inglês como Língua Estrangeira. A pesquisa encontra-se em fase inicial e será realizada no Colégio Estadual Luís Eduardo Magalhães em Jacobina/BA, com a participação de professores de Língua Inglesa e estudantes do 1º ano do Ensino Médio, sendo composta por encontros de discussão pedagógica e oficinas de iniciação à Programação, Design Gráfico, e Animação.</a:t>
          </a:r>
          <a:endParaRPr lang="pt-BR" sz="3200" b="1" kern="1200" dirty="0">
            <a:solidFill>
              <a:schemeClr val="bg1"/>
            </a:solidFill>
            <a:latin typeface="Arial Narrow" panose="020B0606020202030204" pitchFamily="34" charset="0"/>
          </a:endParaRPr>
        </a:p>
      </dsp:txBody>
      <dsp:txXfrm rot="-10800000">
        <a:off x="431708" y="1401982"/>
        <a:ext cx="11353017" cy="386622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1094639"/>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612497" y="65785"/>
          <a:ext cx="4331181" cy="73574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Gamificação</a:t>
          </a:r>
        </a:p>
      </dsp:txBody>
      <dsp:txXfrm>
        <a:off x="648413" y="101701"/>
        <a:ext cx="4259349" cy="663910"/>
      </dsp:txXfrm>
    </dsp:sp>
    <dsp:sp modelId="{BC80C41A-F36F-4751-BCCC-696520DF125D}">
      <dsp:nvSpPr>
        <dsp:cNvPr id="0" name=""/>
        <dsp:cNvSpPr/>
      </dsp:nvSpPr>
      <dsp:spPr>
        <a:xfrm>
          <a:off x="0" y="3880604"/>
          <a:ext cx="11993880" cy="1612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164616" y="1230851"/>
          <a:ext cx="11771325" cy="295387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u="none" kern="1200" dirty="0">
              <a:solidFill>
                <a:schemeClr val="bg1"/>
              </a:solidFill>
              <a:uFillTx/>
              <a:latin typeface="Arial Narrow" panose="020B0606020202030204" pitchFamily="34" charset="0"/>
            </a:rPr>
            <a:t>O jogo como uma entidade independente, deixa de existir, mas a sua estrutura (regras, objetivos, sistemas de pontuação) e os elementos do projeto de um jogo (roteiro, progressão, experiência do jogar) são associados a algum componente do mundo real (aplicação, metodologia, rede social, campanha de divulgação, </a:t>
          </a:r>
          <a:r>
            <a:rPr lang="pt-BR" sz="3200" u="none" kern="1200" dirty="0" err="1">
              <a:solidFill>
                <a:schemeClr val="bg1"/>
              </a:solidFill>
              <a:uFillTx/>
              <a:latin typeface="Arial Narrow" panose="020B0606020202030204" pitchFamily="34" charset="0"/>
            </a:rPr>
            <a:t>etc</a:t>
          </a:r>
          <a:r>
            <a:rPr lang="pt-BR" sz="3200" u="none" kern="1200" dirty="0">
              <a:solidFill>
                <a:schemeClr val="bg1"/>
              </a:solidFill>
              <a:uFillTx/>
              <a:latin typeface="Arial Narrow" panose="020B0606020202030204" pitchFamily="34" charset="0"/>
            </a:rPr>
            <a:t>), de forma a promover uma experiência engajadora (DETERDING, 2011). </a:t>
          </a:r>
          <a:endParaRPr lang="pt-BR" sz="3200" b="1" kern="1200" dirty="0">
            <a:solidFill>
              <a:schemeClr val="bg1"/>
            </a:solidFill>
            <a:latin typeface="Arial Narrow" panose="020B0606020202030204" pitchFamily="34" charset="0"/>
          </a:endParaRPr>
        </a:p>
      </dsp:txBody>
      <dsp:txXfrm rot="-10800000">
        <a:off x="308812" y="1375047"/>
        <a:ext cx="11482933" cy="266547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1111743"/>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67914" y="0"/>
          <a:ext cx="11419942" cy="1175341"/>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Gamificação e a arte de M.C. </a:t>
          </a:r>
          <a:r>
            <a:rPr lang="pt-BR" sz="3600" b="1" kern="1200" dirty="0" err="1">
              <a:solidFill>
                <a:schemeClr val="bg1"/>
              </a:solidFill>
              <a:latin typeface="Arial Narrow" panose="020B0606020202030204" pitchFamily="34" charset="0"/>
            </a:rPr>
            <a:t>Escher</a:t>
          </a:r>
          <a:r>
            <a:rPr lang="pt-BR" sz="3600" b="1" kern="1200" dirty="0">
              <a:solidFill>
                <a:schemeClr val="bg1"/>
              </a:solidFill>
              <a:latin typeface="Arial Narrow" panose="020B0606020202030204" pitchFamily="34" charset="0"/>
            </a:rPr>
            <a:t>: uma proposição metodológica para o EMITEC”</a:t>
          </a:r>
        </a:p>
      </dsp:txBody>
      <dsp:txXfrm>
        <a:off x="625289" y="57375"/>
        <a:ext cx="11305192" cy="1060591"/>
      </dsp:txXfrm>
    </dsp:sp>
    <dsp:sp modelId="{BC80C41A-F36F-4751-BCCC-696520DF125D}">
      <dsp:nvSpPr>
        <dsp:cNvPr id="0" name=""/>
        <dsp:cNvSpPr/>
      </dsp:nvSpPr>
      <dsp:spPr>
        <a:xfrm>
          <a:off x="0" y="3665426"/>
          <a:ext cx="11993880" cy="1638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1616992"/>
          <a:ext cx="11771325" cy="2017138"/>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O projeto “propõe desenvolver uma referência metodológica para o ensino da Arte com o uso de atividades </a:t>
          </a:r>
          <a:r>
            <a:rPr lang="pt-BR" sz="3200" kern="1200" dirty="0" err="1">
              <a:solidFill>
                <a:schemeClr val="bg1"/>
              </a:solidFill>
              <a:latin typeface="Arial Narrow" panose="020B0606020202030204" pitchFamily="34" charset="0"/>
            </a:rPr>
            <a:t>gamificadas</a:t>
          </a:r>
          <a:r>
            <a:rPr lang="pt-BR" sz="3200" kern="1200" dirty="0">
              <a:solidFill>
                <a:schemeClr val="bg1"/>
              </a:solidFill>
              <a:latin typeface="Arial Narrow" panose="020B0606020202030204" pitchFamily="34" charset="0"/>
            </a:rPr>
            <a:t>, a partir da obra de M.C. </a:t>
          </a:r>
          <a:r>
            <a:rPr lang="pt-BR" sz="3200" kern="1200" dirty="0" err="1">
              <a:solidFill>
                <a:schemeClr val="bg1"/>
              </a:solidFill>
              <a:latin typeface="Arial Narrow" panose="020B0606020202030204" pitchFamily="34" charset="0"/>
            </a:rPr>
            <a:t>Escher</a:t>
          </a:r>
          <a:r>
            <a:rPr lang="pt-BR" sz="3200" kern="1200" dirty="0">
              <a:solidFill>
                <a:schemeClr val="bg1"/>
              </a:solidFill>
              <a:latin typeface="Arial Narrow" panose="020B0606020202030204" pitchFamily="34" charset="0"/>
            </a:rPr>
            <a:t> no EMITEC. </a:t>
          </a:r>
          <a:endParaRPr lang="pt-BR" sz="3200" b="1" kern="1200" dirty="0">
            <a:solidFill>
              <a:schemeClr val="bg1"/>
            </a:solidFill>
            <a:latin typeface="Arial Narrow" panose="020B0606020202030204" pitchFamily="34" charset="0"/>
          </a:endParaRPr>
        </a:p>
      </dsp:txBody>
      <dsp:txXfrm rot="-10800000">
        <a:off x="321023" y="1715461"/>
        <a:ext cx="11574387" cy="18202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615734"/>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96455" y="0"/>
          <a:ext cx="5740486" cy="687579"/>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CONSIDERAÇÕES FINAIS</a:t>
          </a:r>
          <a:r>
            <a:rPr lang="pt-BR" sz="3600" b="0" kern="1200" dirty="0">
              <a:solidFill>
                <a:schemeClr val="bg1"/>
              </a:solidFill>
              <a:latin typeface="Arial Narrow" panose="020B0606020202030204" pitchFamily="34" charset="0"/>
            </a:rPr>
            <a:t> </a:t>
          </a:r>
          <a:endParaRPr lang="pt-BR" sz="3600" b="1" kern="1200" dirty="0">
            <a:solidFill>
              <a:schemeClr val="bg1"/>
            </a:solidFill>
            <a:latin typeface="Arial Narrow" panose="020B0606020202030204" pitchFamily="34" charset="0"/>
          </a:endParaRPr>
        </a:p>
      </dsp:txBody>
      <dsp:txXfrm>
        <a:off x="630020" y="33565"/>
        <a:ext cx="5673356" cy="620449"/>
      </dsp:txXfrm>
    </dsp:sp>
    <dsp:sp modelId="{BC80C41A-F36F-4751-BCCC-696520DF125D}">
      <dsp:nvSpPr>
        <dsp:cNvPr id="0" name=""/>
        <dsp:cNvSpPr/>
      </dsp:nvSpPr>
      <dsp:spPr>
        <a:xfrm>
          <a:off x="0" y="5491299"/>
          <a:ext cx="11993880" cy="9072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867712"/>
          <a:ext cx="11771325" cy="499679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É possível afirmar que o grupo cooperativo JEDU-K esteja ainda em fase embrionária, tendo identificado, ao longo do ano de 2018, seus objetivos e possibilidades de contribuição. Entretanto, o estabelecimento de uma visão compartilhada entre os membros do grupo sobre jogos e educação e a confirmação de uma coerência na temática dos projetos acompanhados pelo grupo já podem ser considerados resultados iniciais que culminaram na construção do presente relato. Acreditamos que, com o amadurecimento do grupo e das pesquisas desenvolvidas, surgirão articulações mais profundas, intensificando a interlocução com o K-LAB e enriquecendo as produções do GEOTEC. </a:t>
          </a:r>
          <a:endParaRPr lang="pt-BR" sz="3200" b="1" kern="1200" dirty="0">
            <a:solidFill>
              <a:schemeClr val="bg1"/>
            </a:solidFill>
            <a:latin typeface="Arial Narrow" panose="020B0606020202030204" pitchFamily="34" charset="0"/>
          </a:endParaRPr>
        </a:p>
      </dsp:txBody>
      <dsp:txXfrm rot="-10800000">
        <a:off x="466477" y="1111635"/>
        <a:ext cx="11283479" cy="450894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513112"/>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96455" y="0"/>
          <a:ext cx="2991057" cy="1011718"/>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ctr" defTabSz="1600200">
            <a:lnSpc>
              <a:spcPct val="90000"/>
            </a:lnSpc>
            <a:spcBef>
              <a:spcPct val="0"/>
            </a:spcBef>
            <a:spcAft>
              <a:spcPct val="35000"/>
            </a:spcAft>
            <a:buNone/>
          </a:pPr>
          <a:endParaRPr lang="pt-BR" sz="3600" kern="1200" dirty="0">
            <a:solidFill>
              <a:schemeClr val="bg1"/>
            </a:solidFill>
            <a:latin typeface="Arial Narrow" panose="020B0606020202030204" pitchFamily="34" charset="0"/>
          </a:endParaRPr>
        </a:p>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Referências</a:t>
          </a:r>
        </a:p>
      </dsp:txBody>
      <dsp:txXfrm>
        <a:off x="645843" y="49388"/>
        <a:ext cx="2892281" cy="912942"/>
      </dsp:txXfrm>
    </dsp:sp>
    <dsp:sp modelId="{BC80C41A-F36F-4751-BCCC-696520DF125D}">
      <dsp:nvSpPr>
        <dsp:cNvPr id="0" name=""/>
        <dsp:cNvSpPr/>
      </dsp:nvSpPr>
      <dsp:spPr>
        <a:xfrm>
          <a:off x="0" y="5598358"/>
          <a:ext cx="11993880" cy="756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10336" y="1269271"/>
          <a:ext cx="11771325" cy="4693476"/>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244600">
            <a:lnSpc>
              <a:spcPct val="90000"/>
            </a:lnSpc>
            <a:spcBef>
              <a:spcPct val="0"/>
            </a:spcBef>
            <a:spcAft>
              <a:spcPct val="35000"/>
            </a:spcAft>
            <a:buNone/>
          </a:pPr>
          <a:r>
            <a:rPr lang="pt-BR" sz="2800" kern="1200" dirty="0">
              <a:solidFill>
                <a:schemeClr val="bg1"/>
              </a:solidFill>
              <a:latin typeface="Arial Narrow" panose="020B0606020202030204" pitchFamily="34" charset="0"/>
            </a:rPr>
            <a:t>DETERDING, S. et al. </a:t>
          </a:r>
          <a:r>
            <a:rPr lang="pt-BR" sz="2800" b="1" kern="1200" dirty="0" err="1">
              <a:solidFill>
                <a:schemeClr val="bg1"/>
              </a:solidFill>
              <a:latin typeface="Arial Narrow" panose="020B0606020202030204" pitchFamily="34" charset="0"/>
            </a:rPr>
            <a:t>From</a:t>
          </a:r>
          <a:r>
            <a:rPr lang="pt-BR" sz="2800" b="1" kern="1200" dirty="0">
              <a:solidFill>
                <a:schemeClr val="bg1"/>
              </a:solidFill>
              <a:latin typeface="Arial Narrow" panose="020B0606020202030204" pitchFamily="34" charset="0"/>
            </a:rPr>
            <a:t> Game Design </a:t>
          </a:r>
          <a:r>
            <a:rPr lang="pt-BR" sz="2800" b="1" kern="1200" dirty="0" err="1">
              <a:solidFill>
                <a:schemeClr val="bg1"/>
              </a:solidFill>
              <a:latin typeface="Arial Narrow" panose="020B0606020202030204" pitchFamily="34" charset="0"/>
            </a:rPr>
            <a:t>Elements</a:t>
          </a:r>
          <a:r>
            <a:rPr lang="pt-BR" sz="2800" b="1" kern="1200" dirty="0">
              <a:solidFill>
                <a:schemeClr val="bg1"/>
              </a:solidFill>
              <a:latin typeface="Arial Narrow" panose="020B0606020202030204" pitchFamily="34" charset="0"/>
            </a:rPr>
            <a:t> </a:t>
          </a:r>
          <a:r>
            <a:rPr lang="pt-BR" sz="2800" b="1" kern="1200" dirty="0" err="1">
              <a:solidFill>
                <a:schemeClr val="bg1"/>
              </a:solidFill>
              <a:latin typeface="Arial Narrow" panose="020B0606020202030204" pitchFamily="34" charset="0"/>
            </a:rPr>
            <a:t>to</a:t>
          </a:r>
          <a:r>
            <a:rPr lang="pt-BR" sz="2800" b="1" kern="1200" dirty="0">
              <a:solidFill>
                <a:schemeClr val="bg1"/>
              </a:solidFill>
              <a:latin typeface="Arial Narrow" panose="020B0606020202030204" pitchFamily="34" charset="0"/>
            </a:rPr>
            <a:t> </a:t>
          </a:r>
          <a:r>
            <a:rPr lang="pt-BR" sz="2800" b="1" kern="1200" dirty="0" err="1">
              <a:solidFill>
                <a:schemeClr val="bg1"/>
              </a:solidFill>
              <a:latin typeface="Arial Narrow" panose="020B0606020202030204" pitchFamily="34" charset="0"/>
            </a:rPr>
            <a:t>Gamefulness</a:t>
          </a:r>
          <a:r>
            <a:rPr lang="pt-BR" sz="2800" b="1" kern="1200" dirty="0">
              <a:solidFill>
                <a:schemeClr val="bg1"/>
              </a:solidFill>
              <a:latin typeface="Arial Narrow" panose="020B0606020202030204" pitchFamily="34" charset="0"/>
            </a:rPr>
            <a:t>:  </a:t>
          </a:r>
          <a:r>
            <a:rPr lang="pt-BR" sz="2800" b="1" kern="1200" dirty="0" err="1">
              <a:solidFill>
                <a:schemeClr val="bg1"/>
              </a:solidFill>
              <a:latin typeface="Arial Narrow" panose="020B0606020202030204" pitchFamily="34" charset="0"/>
            </a:rPr>
            <a:t>Defining</a:t>
          </a:r>
          <a:r>
            <a:rPr lang="pt-BR" sz="2800" b="1" kern="1200" dirty="0">
              <a:solidFill>
                <a:schemeClr val="bg1"/>
              </a:solidFill>
              <a:latin typeface="Arial Narrow" panose="020B0606020202030204" pitchFamily="34" charset="0"/>
            </a:rPr>
            <a:t> “</a:t>
          </a:r>
          <a:r>
            <a:rPr lang="pt-BR" sz="2800" b="1" kern="1200" dirty="0" err="1">
              <a:solidFill>
                <a:schemeClr val="bg1"/>
              </a:solidFill>
              <a:latin typeface="Arial Narrow" panose="020B0606020202030204" pitchFamily="34" charset="0"/>
            </a:rPr>
            <a:t>Gamification</a:t>
          </a:r>
          <a:r>
            <a:rPr lang="pt-BR" sz="2800" b="1" kern="1200" dirty="0">
              <a:solidFill>
                <a:schemeClr val="bg1"/>
              </a:solidFill>
              <a:latin typeface="Arial Narrow" panose="020B0606020202030204" pitchFamily="34" charset="0"/>
            </a:rPr>
            <a:t>”. In: </a:t>
          </a:r>
          <a:r>
            <a:rPr lang="pt-BR" sz="2800" b="1" kern="1200" dirty="0" err="1">
              <a:solidFill>
                <a:schemeClr val="bg1"/>
              </a:solidFill>
              <a:latin typeface="Arial Narrow" panose="020B0606020202030204" pitchFamily="34" charset="0"/>
            </a:rPr>
            <a:t>Mindtrek</a:t>
          </a:r>
          <a:r>
            <a:rPr lang="pt-BR" sz="2800" b="1" kern="1200" dirty="0">
              <a:solidFill>
                <a:schemeClr val="bg1"/>
              </a:solidFill>
              <a:latin typeface="Arial Narrow" panose="020B0606020202030204" pitchFamily="34" charset="0"/>
            </a:rPr>
            <a:t> </a:t>
          </a:r>
          <a:r>
            <a:rPr lang="pt-BR" sz="2800" kern="1200" dirty="0">
              <a:solidFill>
                <a:schemeClr val="bg1"/>
              </a:solidFill>
              <a:latin typeface="Arial Narrow" panose="020B0606020202030204" pitchFamily="34" charset="0"/>
            </a:rPr>
            <a:t>2011. </a:t>
          </a:r>
          <a:r>
            <a:rPr lang="pt-BR" sz="2800" kern="1200" dirty="0" err="1">
              <a:solidFill>
                <a:schemeClr val="bg1"/>
              </a:solidFill>
              <a:latin typeface="Arial Narrow" panose="020B0606020202030204" pitchFamily="34" charset="0"/>
            </a:rPr>
            <a:t>Finland</a:t>
          </a:r>
          <a:r>
            <a:rPr lang="pt-BR" sz="2800" kern="1200" dirty="0">
              <a:solidFill>
                <a:schemeClr val="bg1"/>
              </a:solidFill>
              <a:latin typeface="Arial Narrow" panose="020B0606020202030204" pitchFamily="34" charset="0"/>
            </a:rPr>
            <a:t>, 2011. </a:t>
          </a:r>
        </a:p>
        <a:p>
          <a:pPr marL="0" lvl="0" indent="0" algn="just" defTabSz="1244600">
            <a:lnSpc>
              <a:spcPct val="90000"/>
            </a:lnSpc>
            <a:spcBef>
              <a:spcPct val="0"/>
            </a:spcBef>
            <a:spcAft>
              <a:spcPct val="35000"/>
            </a:spcAft>
            <a:buNone/>
          </a:pPr>
          <a:r>
            <a:rPr lang="pt-BR" sz="2800" kern="1200" dirty="0">
              <a:solidFill>
                <a:schemeClr val="bg1"/>
              </a:solidFill>
              <a:latin typeface="Arial Narrow" panose="020B0606020202030204" pitchFamily="34" charset="0"/>
            </a:rPr>
            <a:t>HETKOWSKI, T. et al. </a:t>
          </a:r>
          <a:r>
            <a:rPr lang="pt-BR" sz="2800" b="1" kern="1200" dirty="0">
              <a:solidFill>
                <a:schemeClr val="bg1"/>
              </a:solidFill>
              <a:latin typeface="Arial Narrow" panose="020B0606020202030204" pitchFamily="34" charset="0"/>
            </a:rPr>
            <a:t>O entendimento do espaço através dos jogos digitais: Geotecnologia e ludicidade. In: Anais do VIII Seminário de Jogos Eletrônicos, Educação e Comunicação</a:t>
          </a:r>
          <a:r>
            <a:rPr lang="pt-BR" sz="2800" kern="1200" dirty="0">
              <a:solidFill>
                <a:schemeClr val="bg1"/>
              </a:solidFill>
              <a:latin typeface="Arial Narrow" panose="020B0606020202030204" pitchFamily="34" charset="0"/>
            </a:rPr>
            <a:t>. Salvador, BA: UNEB, 2012. </a:t>
          </a:r>
        </a:p>
        <a:p>
          <a:pPr marL="0" lvl="0" indent="0" algn="just" defTabSz="1244600">
            <a:lnSpc>
              <a:spcPct val="90000"/>
            </a:lnSpc>
            <a:spcBef>
              <a:spcPct val="0"/>
            </a:spcBef>
            <a:spcAft>
              <a:spcPct val="35000"/>
            </a:spcAft>
            <a:buNone/>
          </a:pPr>
          <a:r>
            <a:rPr lang="pt-BR" sz="2800" b="1" kern="1200" dirty="0">
              <a:solidFill>
                <a:schemeClr val="bg1"/>
              </a:solidFill>
              <a:latin typeface="Arial Narrow" panose="020B0606020202030204" pitchFamily="34" charset="0"/>
            </a:rPr>
            <a:t>K-LAB. Laboratório de Projetos, Processos Educacionais e Tecnológicos</a:t>
          </a:r>
          <a:r>
            <a:rPr lang="pt-BR" sz="2800" kern="1200" dirty="0">
              <a:solidFill>
                <a:schemeClr val="bg1"/>
              </a:solidFill>
              <a:latin typeface="Arial Narrow" panose="020B0606020202030204" pitchFamily="34" charset="0"/>
            </a:rPr>
            <a:t>. 2018. Disponível em: &lt;http://klab.geotec.uneb.br/&gt;. Acesso em: 15-nov-2018. </a:t>
          </a:r>
        </a:p>
        <a:p>
          <a:pPr marL="0" lvl="0" indent="0" algn="just" defTabSz="1244600">
            <a:lnSpc>
              <a:spcPct val="90000"/>
            </a:lnSpc>
            <a:spcBef>
              <a:spcPct val="0"/>
            </a:spcBef>
            <a:spcAft>
              <a:spcPct val="35000"/>
            </a:spcAft>
            <a:buNone/>
          </a:pPr>
          <a:r>
            <a:rPr lang="pt-BR" sz="2800" kern="1200" dirty="0">
              <a:solidFill>
                <a:schemeClr val="bg1"/>
              </a:solidFill>
              <a:latin typeface="Arial Narrow" panose="020B0606020202030204" pitchFamily="34" charset="0"/>
            </a:rPr>
            <a:t>PETRY, L. C. </a:t>
          </a:r>
          <a:r>
            <a:rPr lang="pt-BR" sz="2800" b="1" kern="1200" dirty="0">
              <a:solidFill>
                <a:schemeClr val="bg1"/>
              </a:solidFill>
              <a:latin typeface="Arial Narrow" panose="020B0606020202030204" pitchFamily="34" charset="0"/>
            </a:rPr>
            <a:t>O conceito ontológico de jogo. In: Jogos Digitais: Fundamentos de uma Prática Baseada em Evidências. </a:t>
          </a:r>
          <a:r>
            <a:rPr lang="pt-BR" sz="2800" kern="1200" dirty="0">
              <a:solidFill>
                <a:schemeClr val="bg1"/>
              </a:solidFill>
              <a:latin typeface="Arial Narrow" panose="020B0606020202030204" pitchFamily="34" charset="0"/>
            </a:rPr>
            <a:t>Campinas, SP: Papirus Editora, 2016. p. 17–42. </a:t>
          </a:r>
          <a:endParaRPr lang="pt-BR" sz="2800" b="1" kern="1200" dirty="0">
            <a:solidFill>
              <a:schemeClr val="bg1"/>
            </a:solidFill>
            <a:latin typeface="Arial Narrow" panose="020B0606020202030204" pitchFamily="34" charset="0"/>
          </a:endParaRPr>
        </a:p>
      </dsp:txBody>
      <dsp:txXfrm rot="-10800000">
        <a:off x="439453" y="1498388"/>
        <a:ext cx="11313091" cy="4235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1567923"/>
          <a:ext cx="11887200" cy="630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a:off x="370508" y="612265"/>
          <a:ext cx="11359544" cy="188187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b="1" kern="1200" dirty="0">
              <a:solidFill>
                <a:schemeClr val="bg1"/>
              </a:solidFill>
              <a:latin typeface="Arial Narrow" panose="020B0606020202030204" pitchFamily="34" charset="0"/>
            </a:rPr>
            <a:t>K-LAB </a:t>
          </a: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3200" b="1" kern="1200" dirty="0">
              <a:solidFill>
                <a:schemeClr val="bg1"/>
              </a:solidFill>
              <a:latin typeface="Arial Narrow" panose="020B0606020202030204" pitchFamily="34" charset="0"/>
            </a:rPr>
            <a:t>Laboratório de Projetos, Processos Educacionais e Tecnológicos.</a:t>
          </a: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462374" y="704131"/>
        <a:ext cx="11175812" cy="1698145"/>
      </dsp:txXfrm>
    </dsp:sp>
    <dsp:sp modelId="{7E1091D5-1806-43C7-9267-B19FD5D21D8E}">
      <dsp:nvSpPr>
        <dsp:cNvPr id="0" name=""/>
        <dsp:cNvSpPr/>
      </dsp:nvSpPr>
      <dsp:spPr>
        <a:xfrm>
          <a:off x="0" y="2778638"/>
          <a:ext cx="11887200" cy="630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20BA58-30F0-4361-9F50-C062F1FACD26}">
      <dsp:nvSpPr>
        <dsp:cNvPr id="0" name=""/>
        <dsp:cNvSpPr/>
      </dsp:nvSpPr>
      <dsp:spPr>
        <a:xfrm>
          <a:off x="410750" y="2707613"/>
          <a:ext cx="2682120" cy="8147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just" defTabSz="1422400">
            <a:lnSpc>
              <a:spcPct val="90000"/>
            </a:lnSpc>
            <a:spcBef>
              <a:spcPct val="0"/>
            </a:spcBef>
            <a:spcAft>
              <a:spcPct val="35000"/>
            </a:spcAft>
            <a:buNone/>
          </a:pPr>
          <a:r>
            <a:rPr lang="pt-BR" sz="3200" b="1" kern="1200" dirty="0">
              <a:solidFill>
                <a:schemeClr val="bg1"/>
              </a:solidFill>
              <a:latin typeface="Arial Narrow" panose="020B0606020202030204" pitchFamily="34" charset="0"/>
            </a:rPr>
            <a:t>OBJETIVO</a:t>
          </a:r>
          <a:endParaRPr lang="pt-BR" sz="3200" kern="1200" dirty="0">
            <a:solidFill>
              <a:schemeClr val="bg1"/>
            </a:solidFill>
          </a:endParaRPr>
        </a:p>
      </dsp:txBody>
      <dsp:txXfrm>
        <a:off x="450521" y="2747384"/>
        <a:ext cx="2602578" cy="735173"/>
      </dsp:txXfrm>
    </dsp:sp>
    <dsp:sp modelId="{7A1BCB07-984B-4305-BC4B-E8A0302D8781}">
      <dsp:nvSpPr>
        <dsp:cNvPr id="0" name=""/>
        <dsp:cNvSpPr/>
      </dsp:nvSpPr>
      <dsp:spPr>
        <a:xfrm>
          <a:off x="0" y="5506718"/>
          <a:ext cx="11887200" cy="1361033"/>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403354" y="3713113"/>
          <a:ext cx="11293855" cy="233208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just"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 Difusão e o desenvolvimento da ciência e tecnologia nas escolas, e a pretensão de promover discussões, reflexões, usos das potencialidades e redimensionamento das TIC e ampliação das relações entre Universidade, Escola e Comunidade.</a:t>
          </a:r>
          <a:endParaRPr lang="pt-BR" sz="3200" kern="1200" dirty="0"/>
        </a:p>
      </dsp:txBody>
      <dsp:txXfrm>
        <a:off x="517197" y="3826956"/>
        <a:ext cx="11066169" cy="21043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1561192"/>
          <a:ext cx="11887200" cy="604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a:off x="370508" y="357739"/>
          <a:ext cx="11359544" cy="1806602"/>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b="1" kern="1200" dirty="0">
              <a:solidFill>
                <a:schemeClr val="bg1"/>
              </a:solidFill>
              <a:latin typeface="Arial Narrow" panose="020B0606020202030204" pitchFamily="34" charset="0"/>
            </a:rPr>
            <a:t>K-LAB </a:t>
          </a: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3200" b="1" kern="1200" dirty="0">
              <a:solidFill>
                <a:schemeClr val="bg1"/>
              </a:solidFill>
              <a:latin typeface="Arial Narrow" panose="020B0606020202030204" pitchFamily="34" charset="0"/>
            </a:rPr>
            <a:t>Laboratório de Projetos, Processos Educacionais e Tecnológicos.</a:t>
          </a: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458699" y="445930"/>
        <a:ext cx="11183162" cy="1630220"/>
      </dsp:txXfrm>
    </dsp:sp>
    <dsp:sp modelId="{7E1091D5-1806-43C7-9267-B19FD5D21D8E}">
      <dsp:nvSpPr>
        <dsp:cNvPr id="0" name=""/>
        <dsp:cNvSpPr/>
      </dsp:nvSpPr>
      <dsp:spPr>
        <a:xfrm>
          <a:off x="0" y="4030652"/>
          <a:ext cx="11887200" cy="604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20BA58-30F0-4361-9F50-C062F1FACD26}">
      <dsp:nvSpPr>
        <dsp:cNvPr id="0" name=""/>
        <dsp:cNvSpPr/>
      </dsp:nvSpPr>
      <dsp:spPr>
        <a:xfrm>
          <a:off x="396750" y="2467745"/>
          <a:ext cx="11307064" cy="20893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just" defTabSz="1600200">
            <a:lnSpc>
              <a:spcPct val="90000"/>
            </a:lnSpc>
            <a:spcBef>
              <a:spcPct val="0"/>
            </a:spcBef>
            <a:spcAft>
              <a:spcPct val="35000"/>
            </a:spcAft>
            <a:buNone/>
          </a:pPr>
          <a:r>
            <a:rPr lang="pt-BR" sz="3600" kern="1200" dirty="0">
              <a:solidFill>
                <a:schemeClr val="bg1"/>
              </a:solidFill>
              <a:latin typeface="Arial Narrow" panose="020B0606020202030204" pitchFamily="34" charset="0"/>
            </a:rPr>
            <a:t>Laboratório destinado à construção e qualificação de processos formativos e educacionais, por meio da elaboração, utilização e redimensionamento de técnicas, práticas e processos tecnológicos </a:t>
          </a:r>
          <a:r>
            <a:rPr lang="pt-BR" sz="3200" kern="1200" dirty="0">
              <a:solidFill>
                <a:schemeClr val="bg1"/>
              </a:solidFill>
              <a:latin typeface="Arial Narrow" panose="020B0606020202030204" pitchFamily="34" charset="0"/>
            </a:rPr>
            <a:t>(K-LAB, 2018). </a:t>
          </a:r>
          <a:endParaRPr lang="pt-BR" sz="3200" kern="1200" dirty="0">
            <a:solidFill>
              <a:schemeClr val="bg1"/>
            </a:solidFill>
          </a:endParaRPr>
        </a:p>
      </dsp:txBody>
      <dsp:txXfrm>
        <a:off x="498741" y="2569736"/>
        <a:ext cx="11103082" cy="1885318"/>
      </dsp:txXfrm>
    </dsp:sp>
    <dsp:sp modelId="{7A1BCB07-984B-4305-BC4B-E8A0302D8781}">
      <dsp:nvSpPr>
        <dsp:cNvPr id="0" name=""/>
        <dsp:cNvSpPr/>
      </dsp:nvSpPr>
      <dsp:spPr>
        <a:xfrm>
          <a:off x="0" y="5507376"/>
          <a:ext cx="11887200" cy="1306591"/>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449069" y="5275725"/>
          <a:ext cx="11293855" cy="109656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422400">
            <a:lnSpc>
              <a:spcPct val="90000"/>
            </a:lnSpc>
            <a:spcBef>
              <a:spcPct val="0"/>
            </a:spcBef>
            <a:spcAft>
              <a:spcPct val="35000"/>
            </a:spcAft>
            <a:buNone/>
          </a:pPr>
          <a:r>
            <a:rPr lang="pt-BR" sz="3200" kern="1200" dirty="0">
              <a:solidFill>
                <a:schemeClr val="bg1"/>
              </a:solidFill>
              <a:latin typeface="Arial Narrow" panose="020B0606020202030204" pitchFamily="34" charset="0"/>
            </a:rPr>
            <a:t> </a:t>
          </a:r>
          <a:r>
            <a:rPr lang="pt-BR" sz="3200" b="1" kern="1200" dirty="0">
              <a:solidFill>
                <a:schemeClr val="bg1"/>
              </a:solidFill>
              <a:latin typeface="Arial Narrow" panose="020B0606020202030204" pitchFamily="34" charset="0"/>
            </a:rPr>
            <a:t>Pressupostos Teóricos:</a:t>
          </a:r>
        </a:p>
        <a:p>
          <a:pPr marL="0" lvl="0" indent="0" algn="l" defTabSz="1422400">
            <a:lnSpc>
              <a:spcPct val="90000"/>
            </a:lnSpc>
            <a:spcBef>
              <a:spcPct val="0"/>
            </a:spcBef>
            <a:spcAft>
              <a:spcPct val="35000"/>
            </a:spcAft>
            <a:buNone/>
          </a:pPr>
          <a:r>
            <a:rPr lang="pt-BR" sz="3600" kern="1200" dirty="0">
              <a:solidFill>
                <a:schemeClr val="bg1"/>
              </a:solidFill>
              <a:latin typeface="Arial Narrow" panose="020B0606020202030204" pitchFamily="34" charset="0"/>
            </a:rPr>
            <a:t>Tecnologias ,O Espaço Geográfico e Práticas Pedagógicas. </a:t>
          </a:r>
          <a:endParaRPr lang="pt-BR" sz="3600" kern="1200" dirty="0"/>
        </a:p>
      </dsp:txBody>
      <dsp:txXfrm>
        <a:off x="502599" y="5329255"/>
        <a:ext cx="11186795" cy="9895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4591482"/>
          <a:ext cx="12146280" cy="1612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a:off x="378583" y="950159"/>
          <a:ext cx="11607123" cy="481760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1370" tIns="0" rIns="321370"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kern="1200" dirty="0">
              <a:solidFill>
                <a:schemeClr val="bg1"/>
              </a:solidFill>
              <a:latin typeface="Arial Narrow" panose="020B0606020202030204" pitchFamily="34" charset="0"/>
            </a:rPr>
            <a:t>Os jogos fazem parte do cotidiano de crianças, jovens e adultos, em diferentes contextos. Sua capacidade de estabelecer interações lúdicas (SALEN e ZIMMERMAN, 2012), </a:t>
          </a:r>
          <a:r>
            <a:rPr lang="pt-BR" sz="4000" kern="1200" dirty="0" err="1">
              <a:solidFill>
                <a:schemeClr val="bg1"/>
              </a:solidFill>
              <a:latin typeface="Arial Narrow" panose="020B0606020202030204" pitchFamily="34" charset="0"/>
            </a:rPr>
            <a:t>tensionando</a:t>
          </a:r>
          <a:r>
            <a:rPr lang="pt-BR" sz="4000" kern="1200" dirty="0">
              <a:solidFill>
                <a:schemeClr val="bg1"/>
              </a:solidFill>
              <a:latin typeface="Arial Narrow" panose="020B0606020202030204" pitchFamily="34" charset="0"/>
            </a:rPr>
            <a:t> a realidade para cenários alternativos e promovendo um exercício de liberdade a partir de regras e objetivos nem sempre bem definidos (PETRY, 2016), permite a criação de cenários de aprendizagem significantes (HETKOWSKI, et al.). </a:t>
          </a: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613759" y="1185335"/>
        <a:ext cx="11136771" cy="43472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686711"/>
          <a:ext cx="11887200" cy="1612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flipH="1">
          <a:off x="589605" y="885633"/>
          <a:ext cx="2660569" cy="97146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b="1" kern="1200" dirty="0">
              <a:solidFill>
                <a:schemeClr val="bg1"/>
              </a:solidFill>
            </a:rPr>
            <a:t>JEDU-K: </a:t>
          </a:r>
          <a:endParaRPr lang="pt-BR" sz="4000" kern="1200" dirty="0">
            <a:solidFill>
              <a:schemeClr val="bg1"/>
            </a:solidFill>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637028" y="933056"/>
        <a:ext cx="2565723" cy="876621"/>
      </dsp:txXfrm>
    </dsp:sp>
    <dsp:sp modelId="{13AEE6BF-F335-499F-937D-994718D191C3}">
      <dsp:nvSpPr>
        <dsp:cNvPr id="0" name=""/>
        <dsp:cNvSpPr/>
      </dsp:nvSpPr>
      <dsp:spPr>
        <a:xfrm>
          <a:off x="0" y="4255477"/>
          <a:ext cx="11887200" cy="1612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A31735-D7FF-4CBD-87FD-62D62E07F90A}">
      <dsp:nvSpPr>
        <dsp:cNvPr id="0" name=""/>
        <dsp:cNvSpPr/>
      </dsp:nvSpPr>
      <dsp:spPr>
        <a:xfrm>
          <a:off x="469256" y="3162226"/>
          <a:ext cx="11086195" cy="255500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just" defTabSz="1600200">
            <a:lnSpc>
              <a:spcPct val="100000"/>
            </a:lnSpc>
            <a:spcBef>
              <a:spcPct val="0"/>
            </a:spcBef>
            <a:spcAft>
              <a:spcPct val="35000"/>
            </a:spcAft>
            <a:buNone/>
          </a:pPr>
          <a:r>
            <a:rPr lang="pt-BR" sz="3600" kern="1200" dirty="0">
              <a:solidFill>
                <a:schemeClr val="bg1"/>
              </a:solidFill>
              <a:latin typeface="Arial Narrow" panose="020B0606020202030204" pitchFamily="34" charset="0"/>
            </a:rPr>
            <a:t>Promover interações lúdicas na escola a partir da utilização de jogos e gamificação, seguindo uma abordagem geotecnológica, de forma a ampliar a percepção dos educandos com relação ao espaço vivido.</a:t>
          </a:r>
        </a:p>
      </dsp:txBody>
      <dsp:txXfrm>
        <a:off x="593981" y="3286951"/>
        <a:ext cx="10836745" cy="23055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1109964"/>
          <a:ext cx="11887200" cy="1638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flipH="1">
          <a:off x="589605" y="1311995"/>
          <a:ext cx="2660569" cy="986646"/>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b="1" kern="1200" dirty="0">
              <a:solidFill>
                <a:schemeClr val="bg1"/>
              </a:solidFill>
            </a:rPr>
            <a:t>JEDU-K: </a:t>
          </a:r>
          <a:endParaRPr lang="pt-BR" sz="4000" kern="1200" dirty="0">
            <a:solidFill>
              <a:schemeClr val="bg1"/>
            </a:solidFill>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8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637769" y="1360159"/>
        <a:ext cx="2564241" cy="890318"/>
      </dsp:txXfrm>
    </dsp:sp>
    <dsp:sp modelId="{13AEE6BF-F335-499F-937D-994718D191C3}">
      <dsp:nvSpPr>
        <dsp:cNvPr id="0" name=""/>
        <dsp:cNvSpPr/>
      </dsp:nvSpPr>
      <dsp:spPr>
        <a:xfrm>
          <a:off x="0" y="3807443"/>
          <a:ext cx="11887200" cy="16380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A31735-D7FF-4CBD-87FD-62D62E07F90A}">
      <dsp:nvSpPr>
        <dsp:cNvPr id="0" name=""/>
        <dsp:cNvSpPr/>
      </dsp:nvSpPr>
      <dsp:spPr>
        <a:xfrm>
          <a:off x="469256" y="3624159"/>
          <a:ext cx="11086195" cy="1667878"/>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pt-BR" sz="3600" kern="1200" dirty="0">
              <a:solidFill>
                <a:schemeClr val="bg1"/>
              </a:solidFill>
              <a:latin typeface="Arial Narrow" panose="020B0606020202030204" pitchFamily="34" charset="0"/>
            </a:rPr>
            <a:t>Debates, articulações e possibilidades de contribuição para o K-LAB. </a:t>
          </a:r>
        </a:p>
      </dsp:txBody>
      <dsp:txXfrm>
        <a:off x="550675" y="3705578"/>
        <a:ext cx="10923357" cy="15050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F19B6D-1128-49E9-97FB-DA41163067FB}">
      <dsp:nvSpPr>
        <dsp:cNvPr id="0" name=""/>
        <dsp:cNvSpPr/>
      </dsp:nvSpPr>
      <dsp:spPr>
        <a:xfrm>
          <a:off x="0" y="575031"/>
          <a:ext cx="11887200" cy="478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B5C1E3-F2AF-47F9-8BFE-03ACD06D0A37}">
      <dsp:nvSpPr>
        <dsp:cNvPr id="0" name=""/>
        <dsp:cNvSpPr/>
      </dsp:nvSpPr>
      <dsp:spPr>
        <a:xfrm>
          <a:off x="527655" y="0"/>
          <a:ext cx="11359544" cy="838829"/>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778000">
            <a:lnSpc>
              <a:spcPct val="90000"/>
            </a:lnSpc>
            <a:spcBef>
              <a:spcPct val="0"/>
            </a:spcBef>
            <a:spcAft>
              <a:spcPct val="35000"/>
            </a:spcAft>
            <a:buNone/>
          </a:pPr>
          <a:r>
            <a:rPr lang="pt-BR" sz="4000" b="1" kern="1200" dirty="0">
              <a:solidFill>
                <a:schemeClr val="bg1"/>
              </a:solidFill>
              <a:latin typeface="Arial Narrow" panose="020B0606020202030204" pitchFamily="34" charset="0"/>
            </a:rPr>
            <a:t>Projeto </a:t>
          </a:r>
        </a:p>
        <a:p>
          <a:pPr marL="0" lvl="0" indent="0" algn="just" defTabSz="1778000">
            <a:lnSpc>
              <a:spcPct val="90000"/>
            </a:lnSpc>
            <a:spcBef>
              <a:spcPct val="0"/>
            </a:spcBef>
            <a:spcAft>
              <a:spcPct val="35000"/>
            </a:spcAft>
            <a:buNone/>
          </a:pPr>
          <a:endParaRPr lang="pt-BR" sz="4000" b="1" kern="1200" dirty="0">
            <a:solidFill>
              <a:schemeClr val="bg1"/>
            </a:solidFill>
            <a:latin typeface="Arial Narrow" panose="020B0606020202030204" pitchFamily="34" charset="0"/>
          </a:endParaRPr>
        </a:p>
        <a:p>
          <a:pPr marL="0" lvl="0" indent="0" algn="just" defTabSz="1778000">
            <a:lnSpc>
              <a:spcPct val="90000"/>
            </a:lnSpc>
            <a:spcBef>
              <a:spcPct val="0"/>
            </a:spcBef>
            <a:spcAft>
              <a:spcPct val="35000"/>
            </a:spcAft>
            <a:buNone/>
          </a:pPr>
          <a:r>
            <a:rPr lang="pt-BR" sz="4000" kern="1200" dirty="0">
              <a:solidFill>
                <a:schemeClr val="bg1"/>
              </a:solidFill>
            </a:rPr>
            <a:t> </a:t>
          </a:r>
          <a:r>
            <a:rPr lang="pt-BR" sz="4000" b="1" kern="1200" dirty="0">
              <a:solidFill>
                <a:schemeClr val="bg1"/>
              </a:solidFill>
            </a:rPr>
            <a:t>Projetos acompanhados pelo J-EDUK. </a:t>
          </a:r>
        </a:p>
        <a:p>
          <a:pPr marL="0" lvl="0" indent="0" algn="just" defTabSz="1778000">
            <a:lnSpc>
              <a:spcPct val="90000"/>
            </a:lnSpc>
            <a:spcBef>
              <a:spcPct val="0"/>
            </a:spcBef>
            <a:spcAft>
              <a:spcPct val="35000"/>
            </a:spcAft>
            <a:buNone/>
          </a:pPr>
          <a:endParaRPr lang="pt-BR" sz="3200" b="1" kern="1200" dirty="0">
            <a:solidFill>
              <a:schemeClr val="bg1"/>
            </a:solidFill>
            <a:latin typeface="Arial Narrow" panose="020B0606020202030204" pitchFamily="34" charset="0"/>
          </a:endParaRPr>
        </a:p>
        <a:p>
          <a:pPr marL="0" lvl="0" indent="0" algn="l" defTabSz="1778000">
            <a:lnSpc>
              <a:spcPct val="90000"/>
            </a:lnSpc>
            <a:spcBef>
              <a:spcPct val="0"/>
            </a:spcBef>
            <a:spcAft>
              <a:spcPct val="35000"/>
            </a:spcAft>
            <a:buNone/>
          </a:pPr>
          <a:endParaRPr lang="pt-BR" sz="3400" b="1" kern="1200" dirty="0">
            <a:solidFill>
              <a:schemeClr val="bg1"/>
            </a:solidFill>
            <a:latin typeface="Arial Narrow" panose="020B0606020202030204" pitchFamily="34" charset="0"/>
          </a:endParaRPr>
        </a:p>
      </dsp:txBody>
      <dsp:txXfrm>
        <a:off x="568603" y="40948"/>
        <a:ext cx="11277648" cy="756933"/>
      </dsp:txXfrm>
    </dsp:sp>
    <dsp:sp modelId="{7A1BCB07-984B-4305-BC4B-E8A0302D8781}">
      <dsp:nvSpPr>
        <dsp:cNvPr id="0" name=""/>
        <dsp:cNvSpPr/>
      </dsp:nvSpPr>
      <dsp:spPr>
        <a:xfrm flipV="1">
          <a:off x="0" y="0"/>
          <a:ext cx="176643" cy="324971"/>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45718" y="1386201"/>
          <a:ext cx="4292658" cy="116146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Jogos de Tabuleiro</a:t>
          </a:r>
        </a:p>
      </dsp:txBody>
      <dsp:txXfrm>
        <a:off x="102416" y="1442899"/>
        <a:ext cx="4179262" cy="1048068"/>
      </dsp:txXfrm>
    </dsp:sp>
    <dsp:sp modelId="{BC80C41A-F36F-4751-BCCC-696520DF125D}">
      <dsp:nvSpPr>
        <dsp:cNvPr id="0" name=""/>
        <dsp:cNvSpPr/>
      </dsp:nvSpPr>
      <dsp:spPr>
        <a:xfrm>
          <a:off x="0" y="3319634"/>
          <a:ext cx="11887200" cy="4788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4450532" y="1412620"/>
          <a:ext cx="3896659" cy="1135047"/>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l"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Jogos Digitais </a:t>
          </a:r>
        </a:p>
      </dsp:txBody>
      <dsp:txXfrm rot="-10800000">
        <a:off x="4505940" y="1468028"/>
        <a:ext cx="3785843" cy="1024231"/>
      </dsp:txXfrm>
    </dsp:sp>
    <dsp:sp modelId="{FB30D3D2-C549-42BF-B1A0-709C862ED50B}">
      <dsp:nvSpPr>
        <dsp:cNvPr id="0" name=""/>
        <dsp:cNvSpPr/>
      </dsp:nvSpPr>
      <dsp:spPr>
        <a:xfrm>
          <a:off x="0" y="4937546"/>
          <a:ext cx="11887200" cy="478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566D84-A01E-47F4-BE56-4CFB000C7ED0}">
      <dsp:nvSpPr>
        <dsp:cNvPr id="0" name=""/>
        <dsp:cNvSpPr/>
      </dsp:nvSpPr>
      <dsp:spPr>
        <a:xfrm rot="10800000" flipH="1" flipV="1">
          <a:off x="8393944" y="1304003"/>
          <a:ext cx="3493255" cy="1316951"/>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4516" tIns="0" rIns="314516"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rgbClr val="000000"/>
              </a:solidFill>
              <a:latin typeface="Arial Narrow" panose="020B0606020202030204" pitchFamily="34" charset="0"/>
              <a:ea typeface="Times New Roman" panose="02020603050405020304" pitchFamily="18" charset="0"/>
            </a:rPr>
            <a:t>Gamificação</a:t>
          </a:r>
          <a:endParaRPr lang="pt-BR" sz="3600" b="1" kern="1200" dirty="0">
            <a:latin typeface="Arial Narrow" panose="020B0606020202030204" pitchFamily="34" charset="0"/>
          </a:endParaRPr>
        </a:p>
      </dsp:txBody>
      <dsp:txXfrm rot="-10800000">
        <a:off x="8458232" y="1368291"/>
        <a:ext cx="3364679" cy="11883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BCB07-984B-4305-BC4B-E8A0302D8781}">
      <dsp:nvSpPr>
        <dsp:cNvPr id="0" name=""/>
        <dsp:cNvSpPr/>
      </dsp:nvSpPr>
      <dsp:spPr>
        <a:xfrm flipV="1">
          <a:off x="0" y="0"/>
          <a:ext cx="178229" cy="1077535"/>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1CF6A7-457F-4D20-A1B7-3E5C1D73119A}">
      <dsp:nvSpPr>
        <dsp:cNvPr id="0" name=""/>
        <dsp:cNvSpPr/>
      </dsp:nvSpPr>
      <dsp:spPr>
        <a:xfrm>
          <a:off x="596455" y="0"/>
          <a:ext cx="4331181" cy="1068878"/>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ctr" defTabSz="1600200">
            <a:lnSpc>
              <a:spcPct val="90000"/>
            </a:lnSpc>
            <a:spcBef>
              <a:spcPct val="0"/>
            </a:spcBef>
            <a:spcAft>
              <a:spcPct val="35000"/>
            </a:spcAft>
            <a:buNone/>
          </a:pPr>
          <a:r>
            <a:rPr lang="pt-BR" sz="3600" b="1" kern="1200" dirty="0">
              <a:solidFill>
                <a:schemeClr val="bg1"/>
              </a:solidFill>
              <a:latin typeface="Arial Narrow" panose="020B0606020202030204" pitchFamily="34" charset="0"/>
            </a:rPr>
            <a:t>Jogos de Tabuleiro</a:t>
          </a:r>
        </a:p>
      </dsp:txBody>
      <dsp:txXfrm>
        <a:off x="648633" y="52178"/>
        <a:ext cx="4226825" cy="964522"/>
      </dsp:txXfrm>
    </dsp:sp>
    <dsp:sp modelId="{BC80C41A-F36F-4751-BCCC-696520DF125D}">
      <dsp:nvSpPr>
        <dsp:cNvPr id="0" name=""/>
        <dsp:cNvSpPr/>
      </dsp:nvSpPr>
      <dsp:spPr>
        <a:xfrm>
          <a:off x="0" y="4995447"/>
          <a:ext cx="11993880" cy="1587600"/>
        </a:xfrm>
        <a:prstGeom prst="rect">
          <a:avLst/>
        </a:prstGeom>
        <a:solidFill>
          <a:schemeClr val="bg1">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0F8E73-F7DA-4204-9B8D-3F1BE766DD90}">
      <dsp:nvSpPr>
        <dsp:cNvPr id="0" name=""/>
        <dsp:cNvSpPr/>
      </dsp:nvSpPr>
      <dsp:spPr>
        <a:xfrm rot="10800000" flipH="1" flipV="1">
          <a:off x="222554" y="1403097"/>
          <a:ext cx="11771325" cy="436342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338" tIns="0" rIns="317338" bIns="0" numCol="1" spcCol="1270" anchor="ctr" anchorCtr="0">
          <a:noAutofit/>
        </a:bodyPr>
        <a:lstStyle/>
        <a:p>
          <a:pPr marL="0" lvl="0" indent="0" algn="just" defTabSz="1422400">
            <a:lnSpc>
              <a:spcPct val="90000"/>
            </a:lnSpc>
            <a:spcBef>
              <a:spcPct val="0"/>
            </a:spcBef>
            <a:spcAft>
              <a:spcPct val="35000"/>
            </a:spcAft>
            <a:buNone/>
          </a:pPr>
          <a:r>
            <a:rPr lang="pt-BR" sz="3200" u="none" kern="1200" dirty="0">
              <a:solidFill>
                <a:schemeClr val="bg1"/>
              </a:solidFill>
              <a:uFillTx/>
              <a:latin typeface="Arial Narrow" panose="020B0606020202030204" pitchFamily="34" charset="0"/>
            </a:rPr>
            <a:t>Atualmente denominados como  </a:t>
          </a:r>
          <a:r>
            <a:rPr lang="pt-BR" sz="3200" b="1" i="1" u="none" kern="1200" dirty="0" err="1">
              <a:solidFill>
                <a:schemeClr val="bg1"/>
              </a:solidFill>
              <a:uFillTx/>
              <a:latin typeface="Arial Narrow" panose="020B0606020202030204" pitchFamily="34" charset="0"/>
            </a:rPr>
            <a:t>Boardgames</a:t>
          </a:r>
          <a:r>
            <a:rPr lang="pt-BR" sz="3200" u="none" kern="1200" dirty="0">
              <a:solidFill>
                <a:schemeClr val="bg1"/>
              </a:solidFill>
              <a:uFillTx/>
              <a:latin typeface="Arial Narrow" panose="020B0606020202030204" pitchFamily="34" charset="0"/>
            </a:rPr>
            <a:t>, são aqueles que tem a pretensão de provocar uma maior imersão social nos jogadores, que são estimulados a compartilhar os momentos de distração, lazer e aprendizado, propostos neste modelo de jogo, com outros sujeitos.  O seu conceito físico  é representado por um tabuleiro ou variações dele, acompanhado de peças, dados, cartas, miniaturas bem trabalhadas e uma série de componentes que determinam a mecânica e a jogabilidade que conduzem a partida; </a:t>
          </a:r>
          <a:endParaRPr lang="pt-BR" sz="3200" b="1" kern="1200" dirty="0">
            <a:solidFill>
              <a:schemeClr val="bg1"/>
            </a:solidFill>
            <a:latin typeface="Arial Narrow" panose="020B0606020202030204" pitchFamily="34" charset="0"/>
          </a:endParaRPr>
        </a:p>
      </dsp:txBody>
      <dsp:txXfrm rot="-10800000">
        <a:off x="435559" y="1616102"/>
        <a:ext cx="11345315" cy="393741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9AC09D3-48E0-4974-B0EB-5655BEF2B262}" type="datetimeFigureOut">
              <a:rPr lang="pt-BR" smtClean="0"/>
              <a:t>29/11/2018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310101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9AC09D3-48E0-4974-B0EB-5655BEF2B262}" type="datetimeFigureOut">
              <a:rPr lang="pt-BR" smtClean="0"/>
              <a:t>29/11/2018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219973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9AC09D3-48E0-4974-B0EB-5655BEF2B262}" type="datetimeFigureOut">
              <a:rPr lang="pt-BR" smtClean="0"/>
              <a:t>29/11/2018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84091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9AC09D3-48E0-4974-B0EB-5655BEF2B262}" type="datetimeFigureOut">
              <a:rPr lang="pt-BR" smtClean="0"/>
              <a:t>29/11/2018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252295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89AC09D3-48E0-4974-B0EB-5655BEF2B262}" type="datetimeFigureOut">
              <a:rPr lang="pt-BR" smtClean="0"/>
              <a:t>29/11/2018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357869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89AC09D3-48E0-4974-B0EB-5655BEF2B262}" type="datetimeFigureOut">
              <a:rPr lang="pt-BR" smtClean="0"/>
              <a:t>29/11/2018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244222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9AC09D3-48E0-4974-B0EB-5655BEF2B262}" type="datetimeFigureOut">
              <a:rPr lang="pt-BR" smtClean="0"/>
              <a:t>29/11/2018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213898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9AC09D3-48E0-4974-B0EB-5655BEF2B262}" type="datetimeFigureOut">
              <a:rPr lang="pt-BR" smtClean="0"/>
              <a:t>29/11/2018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3660022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C09D3-48E0-4974-B0EB-5655BEF2B262}" type="datetimeFigureOut">
              <a:rPr lang="pt-BR" smtClean="0"/>
              <a:t>29/11/2018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351031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89AC09D3-48E0-4974-B0EB-5655BEF2B262}" type="datetimeFigureOut">
              <a:rPr lang="pt-BR" smtClean="0"/>
              <a:t>29/11/2018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4167201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89AC09D3-48E0-4974-B0EB-5655BEF2B262}" type="datetimeFigureOut">
              <a:rPr lang="pt-BR" smtClean="0"/>
              <a:t>29/11/2018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997D701-B5B1-4B5E-A7BF-16392FD1A14F}" type="slidenum">
              <a:rPr lang="pt-BR" smtClean="0"/>
              <a:t>‹nº›</a:t>
            </a:fld>
            <a:endParaRPr lang="pt-BR"/>
          </a:p>
        </p:txBody>
      </p:sp>
    </p:spTree>
    <p:extLst>
      <p:ext uri="{BB962C8B-B14F-4D97-AF65-F5344CB8AC3E}">
        <p14:creationId xmlns:p14="http://schemas.microsoft.com/office/powerpoint/2010/main" val="269031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C09D3-48E0-4974-B0EB-5655BEF2B262}" type="datetimeFigureOut">
              <a:rPr lang="pt-BR" smtClean="0"/>
              <a:t>29/11/2018</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7D701-B5B1-4B5E-A7BF-16392FD1A14F}" type="slidenum">
              <a:rPr lang="pt-BR" smtClean="0"/>
              <a:t>‹nº›</a:t>
            </a:fld>
            <a:endParaRPr lang="pt-BR"/>
          </a:p>
        </p:txBody>
      </p:sp>
    </p:spTree>
    <p:extLst>
      <p:ext uri="{BB962C8B-B14F-4D97-AF65-F5344CB8AC3E}">
        <p14:creationId xmlns:p14="http://schemas.microsoft.com/office/powerpoint/2010/main" val="3620414760"/>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C95B6249-4173-46F5-9B0F-74B42FBC8C75}"/>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a:extLst>
              <a:ext uri="{FF2B5EF4-FFF2-40B4-BE49-F238E27FC236}">
                <a16:creationId xmlns:a16="http://schemas.microsoft.com/office/drawing/2014/main" id="{6235CA15-173F-4000-B2E2-B14E3842A2A8}"/>
              </a:ext>
            </a:extLst>
          </p:cNvPr>
          <p:cNvPicPr>
            <a:picLocks noChangeAspect="1"/>
          </p:cNvPicPr>
          <p:nvPr/>
        </p:nvPicPr>
        <p:blipFill rotWithShape="1">
          <a:blip r:embed="rId2"/>
          <a:srcRect l="29491" t="20114" r="30084" b="28813"/>
          <a:stretch/>
        </p:blipFill>
        <p:spPr>
          <a:xfrm>
            <a:off x="3952568" y="1737001"/>
            <a:ext cx="3438832" cy="2443950"/>
          </a:xfrm>
          <a:prstGeom prst="rect">
            <a:avLst/>
          </a:prstGeom>
          <a:effectLst>
            <a:softEdge rad="63500"/>
          </a:effectLst>
        </p:spPr>
      </p:pic>
      <p:sp>
        <p:nvSpPr>
          <p:cNvPr id="5" name="Retângulo 4">
            <a:extLst>
              <a:ext uri="{FF2B5EF4-FFF2-40B4-BE49-F238E27FC236}">
                <a16:creationId xmlns:a16="http://schemas.microsoft.com/office/drawing/2014/main" id="{3E0EAB81-1BEE-4836-872D-94B3912F35B4}"/>
              </a:ext>
            </a:extLst>
          </p:cNvPr>
          <p:cNvSpPr/>
          <p:nvPr/>
        </p:nvSpPr>
        <p:spPr>
          <a:xfrm>
            <a:off x="1383245" y="3955442"/>
            <a:ext cx="10091647" cy="1077218"/>
          </a:xfrm>
          <a:prstGeom prst="rect">
            <a:avLst/>
          </a:prstGeom>
        </p:spPr>
        <p:txBody>
          <a:bodyPr wrap="square">
            <a:spAutoFit/>
          </a:bodyPr>
          <a:lstStyle/>
          <a:p>
            <a:pPr algn="ctr"/>
            <a:r>
              <a:rPr lang="pt-BR" sz="3200" b="1" i="0" cap="all" dirty="0">
                <a:solidFill>
                  <a:schemeClr val="bg1"/>
                </a:solidFill>
                <a:effectLst/>
                <a:latin typeface="Arial Narrow" panose="020B0606020202030204" pitchFamily="34" charset="0"/>
              </a:rPr>
              <a:t>II COLÓQUIO INTERNACIONAL DE PESQUISA </a:t>
            </a:r>
          </a:p>
          <a:p>
            <a:pPr algn="ctr"/>
            <a:r>
              <a:rPr lang="pt-BR" sz="3200" b="1" i="0" cap="all" dirty="0">
                <a:solidFill>
                  <a:schemeClr val="bg1"/>
                </a:solidFill>
                <a:effectLst/>
                <a:latin typeface="Arial Narrow" panose="020B0606020202030204" pitchFamily="34" charset="0"/>
              </a:rPr>
              <a:t>APLICADA  EM EDUCAÇÃO</a:t>
            </a:r>
          </a:p>
        </p:txBody>
      </p:sp>
      <p:sp>
        <p:nvSpPr>
          <p:cNvPr id="6" name="Subtítulo 2">
            <a:extLst>
              <a:ext uri="{FF2B5EF4-FFF2-40B4-BE49-F238E27FC236}">
                <a16:creationId xmlns:a16="http://schemas.microsoft.com/office/drawing/2014/main" id="{9368E6C1-27AB-4C22-AAC6-BB5DDCE00764}"/>
              </a:ext>
            </a:extLst>
          </p:cNvPr>
          <p:cNvSpPr>
            <a:spLocks noGrp="1"/>
          </p:cNvSpPr>
          <p:nvPr>
            <p:ph type="subTitle" idx="1"/>
          </p:nvPr>
        </p:nvSpPr>
        <p:spPr>
          <a:xfrm>
            <a:off x="278622" y="1635259"/>
            <a:ext cx="11634753" cy="1282500"/>
          </a:xfrm>
        </p:spPr>
        <p:txBody>
          <a:bodyPr anchor="b">
            <a:noAutofit/>
          </a:bodyPr>
          <a:lstStyle/>
          <a:p>
            <a:pPr>
              <a:lnSpc>
                <a:spcPct val="100000"/>
              </a:lnSpc>
            </a:pPr>
            <a:r>
              <a:rPr lang="pt-BR" b="1" dirty="0">
                <a:solidFill>
                  <a:schemeClr val="bg1"/>
                </a:solidFill>
                <a:latin typeface="Arial Narrow" panose="020B0606020202030204" pitchFamily="34" charset="0"/>
                <a:cs typeface="Arabic Typesetting" panose="03020402040406030203" pitchFamily="66" charset="-78"/>
              </a:rPr>
              <a:t>UNIVERSIDADE DO ESTADO DA BAHIA</a:t>
            </a:r>
            <a:endParaRPr lang="pt-BR" dirty="0">
              <a:solidFill>
                <a:schemeClr val="bg1"/>
              </a:solidFill>
              <a:latin typeface="Arial Narrow" panose="020B0606020202030204" pitchFamily="34" charset="0"/>
              <a:cs typeface="Arabic Typesetting" panose="03020402040406030203" pitchFamily="66" charset="-78"/>
            </a:endParaRPr>
          </a:p>
          <a:p>
            <a:pPr>
              <a:lnSpc>
                <a:spcPct val="100000"/>
              </a:lnSpc>
            </a:pPr>
            <a:r>
              <a:rPr lang="pt-BR" b="1" dirty="0">
                <a:solidFill>
                  <a:schemeClr val="bg1"/>
                </a:solidFill>
                <a:latin typeface="Arial Narrow" panose="020B0606020202030204" pitchFamily="34" charset="0"/>
                <a:cs typeface="Arabic Typesetting" panose="03020402040406030203" pitchFamily="66" charset="-78"/>
              </a:rPr>
              <a:t>DEPARTAMENTO DE EDUCAÇÃO - CAMPUS I</a:t>
            </a:r>
            <a:endParaRPr lang="pt-BR" dirty="0">
              <a:solidFill>
                <a:schemeClr val="bg1"/>
              </a:solidFill>
              <a:latin typeface="Arial Narrow" panose="020B0606020202030204" pitchFamily="34" charset="0"/>
              <a:cs typeface="Arabic Typesetting" panose="03020402040406030203" pitchFamily="66" charset="-78"/>
            </a:endParaRPr>
          </a:p>
          <a:p>
            <a:pPr>
              <a:lnSpc>
                <a:spcPct val="100000"/>
              </a:lnSpc>
            </a:pPr>
            <a:r>
              <a:rPr lang="pt-BR" b="1" dirty="0">
                <a:solidFill>
                  <a:schemeClr val="bg1"/>
                </a:solidFill>
                <a:latin typeface="Arial Narrow" panose="020B0606020202030204" pitchFamily="34" charset="0"/>
                <a:cs typeface="Arabic Typesetting" panose="03020402040406030203" pitchFamily="66" charset="-78"/>
              </a:rPr>
              <a:t>PROGRAMA DE PÓS-GRADUAÇÃO EM GESTÃO E TECNOLOGIAS APLICADAS À EDUCAÇÃO </a:t>
            </a:r>
            <a:endParaRPr lang="pt-BR" dirty="0">
              <a:solidFill>
                <a:schemeClr val="bg1"/>
              </a:solidFill>
              <a:latin typeface="Arial Narrow" panose="020B0606020202030204" pitchFamily="34" charset="0"/>
              <a:cs typeface="Arabic Typesetting" panose="03020402040406030203" pitchFamily="66" charset="-78"/>
            </a:endParaRPr>
          </a:p>
          <a:p>
            <a:pPr>
              <a:lnSpc>
                <a:spcPct val="100000"/>
              </a:lnSpc>
            </a:pPr>
            <a:r>
              <a:rPr lang="pt-BR" b="1" dirty="0">
                <a:solidFill>
                  <a:schemeClr val="bg1"/>
                </a:solidFill>
                <a:latin typeface="Arial Narrow" panose="020B0606020202030204" pitchFamily="34" charset="0"/>
                <a:cs typeface="Arabic Typesetting" panose="03020402040406030203" pitchFamily="66" charset="-78"/>
              </a:rPr>
              <a:t> </a:t>
            </a:r>
            <a:endParaRPr lang="pt-BR" dirty="0">
              <a:solidFill>
                <a:schemeClr val="bg1"/>
              </a:solidFill>
              <a:latin typeface="Arial Narrow" panose="020B0606020202030204" pitchFamily="34" charset="0"/>
              <a:cs typeface="Arabic Typesetting" panose="03020402040406030203" pitchFamily="66" charset="-78"/>
            </a:endParaRPr>
          </a:p>
          <a:p>
            <a:pPr algn="l">
              <a:lnSpc>
                <a:spcPct val="100000"/>
              </a:lnSpc>
            </a:pPr>
            <a:endParaRPr lang="pt-BR" sz="2000" dirty="0">
              <a:solidFill>
                <a:schemeClr val="bg1"/>
              </a:solidFill>
              <a:latin typeface="Arabic Typesetting" panose="03020402040406030203" pitchFamily="66" charset="-78"/>
              <a:cs typeface="Arabic Typesetting" panose="03020402040406030203" pitchFamily="66" charset="-78"/>
            </a:endParaRPr>
          </a:p>
        </p:txBody>
      </p:sp>
      <p:pic>
        <p:nvPicPr>
          <p:cNvPr id="7" name="Imagem 2">
            <a:extLst>
              <a:ext uri="{FF2B5EF4-FFF2-40B4-BE49-F238E27FC236}">
                <a16:creationId xmlns:a16="http://schemas.microsoft.com/office/drawing/2014/main" id="{F9A50DE2-4D5C-44B6-87F7-B2A2EABA36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4904" y="280430"/>
            <a:ext cx="1148346" cy="1187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m 1">
            <a:extLst>
              <a:ext uri="{FF2B5EF4-FFF2-40B4-BE49-F238E27FC236}">
                <a16:creationId xmlns:a16="http://schemas.microsoft.com/office/drawing/2014/main" id="{C0E04CC7-288E-4C0A-BF53-650B768EF6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2508" y="332428"/>
            <a:ext cx="969175" cy="1083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m 10" descr="Uma imagem contendo natureza&#10;&#10;Descrição gerada com alta confiança">
            <a:extLst>
              <a:ext uri="{FF2B5EF4-FFF2-40B4-BE49-F238E27FC236}">
                <a16:creationId xmlns:a16="http://schemas.microsoft.com/office/drawing/2014/main" id="{FD112855-6777-46CD-8382-ADAE0D118E57}"/>
              </a:ext>
            </a:extLst>
          </p:cNvPr>
          <p:cNvPicPr>
            <a:picLocks noChangeAspect="1"/>
          </p:cNvPicPr>
          <p:nvPr/>
        </p:nvPicPr>
        <p:blipFill>
          <a:blip r:embed="rId5">
            <a:duotone>
              <a:prstClr val="black"/>
              <a:schemeClr val="accent1">
                <a:tint val="45000"/>
                <a:satMod val="400000"/>
              </a:schemeClr>
            </a:duotone>
          </a:blip>
          <a:stretch>
            <a:fillRect/>
          </a:stretch>
        </p:blipFill>
        <p:spPr>
          <a:xfrm>
            <a:off x="-629502" y="5764855"/>
            <a:ext cx="13202501" cy="2186290"/>
          </a:xfrm>
          <a:prstGeom prst="rect">
            <a:avLst/>
          </a:prstGeom>
          <a:effectLst>
            <a:softEdge rad="635000"/>
          </a:effectLst>
        </p:spPr>
      </p:pic>
      <p:sp>
        <p:nvSpPr>
          <p:cNvPr id="9" name="Retângulo 8">
            <a:extLst>
              <a:ext uri="{FF2B5EF4-FFF2-40B4-BE49-F238E27FC236}">
                <a16:creationId xmlns:a16="http://schemas.microsoft.com/office/drawing/2014/main" id="{8337428D-1211-4746-9CCA-B1DEBEA2A620}"/>
              </a:ext>
            </a:extLst>
          </p:cNvPr>
          <p:cNvSpPr/>
          <p:nvPr/>
        </p:nvSpPr>
        <p:spPr>
          <a:xfrm>
            <a:off x="1664322" y="5276352"/>
            <a:ext cx="10078097" cy="1247714"/>
          </a:xfrm>
          <a:prstGeom prst="rect">
            <a:avLst/>
          </a:prstGeom>
        </p:spPr>
        <p:txBody>
          <a:bodyPr wrap="square">
            <a:spAutoFit/>
          </a:bodyPr>
          <a:lstStyle/>
          <a:p>
            <a:pPr lvl="0" algn="ctr">
              <a:lnSpc>
                <a:spcPct val="107000"/>
              </a:lnSpc>
              <a:spcAft>
                <a:spcPts val="0"/>
              </a:spcAft>
              <a:buClr>
                <a:srgbClr val="000000"/>
              </a:buClr>
              <a:buSzPts val="900"/>
            </a:pPr>
            <a:r>
              <a:rPr lang="pt-BR" sz="3600" baseline="30000" dirty="0">
                <a:solidFill>
                  <a:srgbClr val="000000"/>
                </a:solidFill>
                <a:uFill>
                  <a:solidFill>
                    <a:srgbClr val="000000"/>
                  </a:solidFill>
                </a:uFill>
                <a:latin typeface="Arial Narrow" panose="020B0606020202030204" pitchFamily="34" charset="0"/>
                <a:ea typeface="Times New Roman" panose="02020603050405020304" pitchFamily="18" charset="0"/>
                <a:cs typeface="Times New Roman" panose="02020603050405020304" pitchFamily="18" charset="0"/>
              </a:rPr>
              <a:t>Mestrandos em Gestão e Tecnologias Aplicadas à Educação</a:t>
            </a:r>
          </a:p>
          <a:p>
            <a:pPr lvl="0" algn="ctr">
              <a:lnSpc>
                <a:spcPct val="107000"/>
              </a:lnSpc>
              <a:spcAft>
                <a:spcPts val="0"/>
              </a:spcAft>
              <a:buClr>
                <a:srgbClr val="000000"/>
              </a:buClr>
              <a:buSzPts val="900"/>
            </a:pPr>
            <a:r>
              <a:rPr lang="pt-BR" sz="3600" baseline="30000" dirty="0">
                <a:solidFill>
                  <a:srgbClr val="000000"/>
                </a:solidFill>
                <a:uFill>
                  <a:solidFill>
                    <a:srgbClr val="000000"/>
                  </a:solidFill>
                </a:uFill>
                <a:latin typeface="Arial Narrow" panose="020B0606020202030204" pitchFamily="34" charset="0"/>
                <a:ea typeface="Times New Roman" panose="02020603050405020304" pitchFamily="18" charset="0"/>
                <a:cs typeface="Times New Roman" panose="02020603050405020304" pitchFamily="18" charset="0"/>
              </a:rPr>
              <a:t> Área de Concentração 2 - Processos tecnológicos e Redes Sociais </a:t>
            </a:r>
          </a:p>
          <a:p>
            <a:pPr lvl="0" algn="ctr">
              <a:lnSpc>
                <a:spcPct val="107000"/>
              </a:lnSpc>
              <a:spcAft>
                <a:spcPts val="0"/>
              </a:spcAft>
              <a:buClr>
                <a:srgbClr val="000000"/>
              </a:buClr>
              <a:buSzPts val="900"/>
            </a:pPr>
            <a:r>
              <a:rPr lang="pt-BR" sz="3600" baseline="30000" dirty="0">
                <a:solidFill>
                  <a:srgbClr val="000000"/>
                </a:solidFill>
                <a:uFill>
                  <a:solidFill>
                    <a:srgbClr val="000000"/>
                  </a:solidFill>
                </a:uFill>
                <a:latin typeface="Arial Narrow" panose="020B0606020202030204" pitchFamily="34" charset="0"/>
                <a:ea typeface="Times New Roman" panose="02020603050405020304" pitchFamily="18" charset="0"/>
                <a:cs typeface="Times New Roman" panose="02020603050405020304" pitchFamily="18" charset="0"/>
              </a:rPr>
              <a:t>Jucy Eudete Lôbo      Joedson Alves</a:t>
            </a:r>
            <a:endParaRPr lang="pt-BR" sz="4800" u="none" strike="noStrike" baseline="30000" dirty="0">
              <a:solidFill>
                <a:srgbClr val="000000"/>
              </a:solidFill>
              <a:effectLst/>
              <a:uFill>
                <a:solidFill>
                  <a:srgbClr val="000000"/>
                </a:solidFill>
              </a:uFill>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12" name="Título 1">
            <a:extLst>
              <a:ext uri="{FF2B5EF4-FFF2-40B4-BE49-F238E27FC236}">
                <a16:creationId xmlns:a16="http://schemas.microsoft.com/office/drawing/2014/main" id="{55D8907B-E284-4B8D-AE8A-5FC81BD9462E}"/>
              </a:ext>
            </a:extLst>
          </p:cNvPr>
          <p:cNvSpPr txBox="1">
            <a:spLocks/>
          </p:cNvSpPr>
          <p:nvPr/>
        </p:nvSpPr>
        <p:spPr>
          <a:xfrm>
            <a:off x="2100890" y="4913146"/>
            <a:ext cx="9204960" cy="1532787"/>
          </a:xfrm>
          <a:prstGeom prst="rect">
            <a:avLst/>
          </a:prstGeom>
          <a:solidFill>
            <a:schemeClr val="tx1"/>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3800" b="1" cap="all" dirty="0">
                <a:solidFill>
                  <a:schemeClr val="bg1"/>
                </a:solidFill>
              </a:rPr>
              <a:t>JEDU-K: PRIMEIROS PASSOS DE UM GRUPO      COORPERATIVO DE JOGOS E EDUCAÇÃO.</a:t>
            </a:r>
          </a:p>
        </p:txBody>
      </p:sp>
    </p:spTree>
    <p:extLst>
      <p:ext uri="{BB962C8B-B14F-4D97-AF65-F5344CB8AC3E}">
        <p14:creationId xmlns:p14="http://schemas.microsoft.com/office/powerpoint/2010/main" val="307693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509002590"/>
              </p:ext>
            </p:extLst>
          </p:nvPr>
        </p:nvGraphicFramePr>
        <p:xfrm>
          <a:off x="45720" y="1165124"/>
          <a:ext cx="11993880" cy="6588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711761"/>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285293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509189637"/>
              </p:ext>
            </p:extLst>
          </p:nvPr>
        </p:nvGraphicFramePr>
        <p:xfrm>
          <a:off x="0" y="985195"/>
          <a:ext cx="11993880" cy="7329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667776"/>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a:t>
            </a:r>
            <a:r>
              <a:rPr lang="en-US" sz="2800" b="1" cap="all" dirty="0" err="1"/>
              <a:t>COOrPERATIVO</a:t>
            </a:r>
            <a:r>
              <a:rPr lang="en-US" sz="2800" b="1" cap="all" dirty="0"/>
              <a:t>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3551496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3748349556"/>
              </p:ext>
            </p:extLst>
          </p:nvPr>
        </p:nvGraphicFramePr>
        <p:xfrm>
          <a:off x="0" y="1359815"/>
          <a:ext cx="11993880" cy="592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682345"/>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187974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086687386"/>
              </p:ext>
            </p:extLst>
          </p:nvPr>
        </p:nvGraphicFramePr>
        <p:xfrm>
          <a:off x="0" y="1359815"/>
          <a:ext cx="11993880" cy="592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694787"/>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154624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4048202068"/>
              </p:ext>
            </p:extLst>
          </p:nvPr>
        </p:nvGraphicFramePr>
        <p:xfrm>
          <a:off x="0" y="1359815"/>
          <a:ext cx="11993880" cy="592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682345"/>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3511003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565242558"/>
              </p:ext>
            </p:extLst>
          </p:nvPr>
        </p:nvGraphicFramePr>
        <p:xfrm>
          <a:off x="45720" y="1235242"/>
          <a:ext cx="11993880" cy="59245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68595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405922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485532192"/>
              </p:ext>
            </p:extLst>
          </p:nvPr>
        </p:nvGraphicFramePr>
        <p:xfrm>
          <a:off x="45720" y="1520911"/>
          <a:ext cx="11993880" cy="6232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257175" y="-702070"/>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597840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2255634969"/>
              </p:ext>
            </p:extLst>
          </p:nvPr>
        </p:nvGraphicFramePr>
        <p:xfrm>
          <a:off x="0" y="894484"/>
          <a:ext cx="11993880" cy="64580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708594"/>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713636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3087451153"/>
              </p:ext>
            </p:extLst>
          </p:nvPr>
        </p:nvGraphicFramePr>
        <p:xfrm>
          <a:off x="0" y="1080386"/>
          <a:ext cx="11993880" cy="64580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257175" y="-690473"/>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115735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2673147972"/>
              </p:ext>
            </p:extLst>
          </p:nvPr>
        </p:nvGraphicFramePr>
        <p:xfrm>
          <a:off x="0" y="466704"/>
          <a:ext cx="11887200" cy="692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0" y="-1187417"/>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257175" y="-89312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Tree>
    <p:extLst>
      <p:ext uri="{BB962C8B-B14F-4D97-AF65-F5344CB8AC3E}">
        <p14:creationId xmlns:p14="http://schemas.microsoft.com/office/powerpoint/2010/main" val="1413602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737467151"/>
              </p:ext>
            </p:extLst>
          </p:nvPr>
        </p:nvGraphicFramePr>
        <p:xfrm>
          <a:off x="45720" y="594533"/>
          <a:ext cx="11887200" cy="692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45720" y="-936922"/>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45720" y="-682345"/>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COOPERATIVO DE JOGOS E EDUCAÇÃO.</a:t>
            </a:r>
          </a:p>
        </p:txBody>
      </p:sp>
    </p:spTree>
    <p:extLst>
      <p:ext uri="{BB962C8B-B14F-4D97-AF65-F5344CB8AC3E}">
        <p14:creationId xmlns:p14="http://schemas.microsoft.com/office/powerpoint/2010/main" val="76264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634051856"/>
              </p:ext>
            </p:extLst>
          </p:nvPr>
        </p:nvGraphicFramePr>
        <p:xfrm>
          <a:off x="45720" y="113271"/>
          <a:ext cx="11887200" cy="692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45720" y="-1867468"/>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257175" y="-107313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Tree>
    <p:extLst>
      <p:ext uri="{BB962C8B-B14F-4D97-AF65-F5344CB8AC3E}">
        <p14:creationId xmlns:p14="http://schemas.microsoft.com/office/powerpoint/2010/main" val="2013087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470122879"/>
              </p:ext>
            </p:extLst>
          </p:nvPr>
        </p:nvGraphicFramePr>
        <p:xfrm>
          <a:off x="45720" y="594533"/>
          <a:ext cx="12146280" cy="6922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45720" y="-936922"/>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45720" y="-682345"/>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Tree>
    <p:extLst>
      <p:ext uri="{BB962C8B-B14F-4D97-AF65-F5344CB8AC3E}">
        <p14:creationId xmlns:p14="http://schemas.microsoft.com/office/powerpoint/2010/main" val="406519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3579110466"/>
              </p:ext>
            </p:extLst>
          </p:nvPr>
        </p:nvGraphicFramePr>
        <p:xfrm>
          <a:off x="45720" y="113271"/>
          <a:ext cx="11887200" cy="652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0" y="-1073138"/>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257175" y="-107313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grpSp>
        <p:nvGrpSpPr>
          <p:cNvPr id="9" name="Agrupar 8">
            <a:extLst>
              <a:ext uri="{FF2B5EF4-FFF2-40B4-BE49-F238E27FC236}">
                <a16:creationId xmlns:a16="http://schemas.microsoft.com/office/drawing/2014/main" id="{3EA50D73-82A7-4DCF-9DBB-A60590AB6B25}"/>
              </a:ext>
            </a:extLst>
          </p:cNvPr>
          <p:cNvGrpSpPr/>
          <p:nvPr/>
        </p:nvGrpSpPr>
        <p:grpSpPr>
          <a:xfrm>
            <a:off x="635326" y="2367379"/>
            <a:ext cx="2926021" cy="616453"/>
            <a:chOff x="467030" y="1140630"/>
            <a:chExt cx="3124883" cy="525711"/>
          </a:xfrm>
        </p:grpSpPr>
        <p:sp>
          <p:nvSpPr>
            <p:cNvPr id="10" name="Retângulo: Cantos Arredondados 9">
              <a:extLst>
                <a:ext uri="{FF2B5EF4-FFF2-40B4-BE49-F238E27FC236}">
                  <a16:creationId xmlns:a16="http://schemas.microsoft.com/office/drawing/2014/main" id="{987E129A-C6F6-4823-9CD4-A1D6863D3636}"/>
                </a:ext>
              </a:extLst>
            </p:cNvPr>
            <p:cNvSpPr/>
            <p:nvPr/>
          </p:nvSpPr>
          <p:spPr>
            <a:xfrm>
              <a:off x="467030" y="1140630"/>
              <a:ext cx="3124883" cy="525711"/>
            </a:xfrm>
            <a:prstGeom prst="roundRect">
              <a:avLst/>
            </a:pr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etângulo: Cantos Arredondados 4">
              <a:extLst>
                <a:ext uri="{FF2B5EF4-FFF2-40B4-BE49-F238E27FC236}">
                  <a16:creationId xmlns:a16="http://schemas.microsoft.com/office/drawing/2014/main" id="{B767FCA4-509B-4744-9608-F1A6C312E0B8}"/>
                </a:ext>
              </a:extLst>
            </p:cNvPr>
            <p:cNvSpPr txBox="1"/>
            <p:nvPr/>
          </p:nvSpPr>
          <p:spPr>
            <a:xfrm>
              <a:off x="492693" y="1166293"/>
              <a:ext cx="3073557" cy="4743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4516" tIns="0" rIns="314516" bIns="0" numCol="1" spcCol="1270" anchor="ctr" anchorCtr="0">
              <a:noAutofit/>
            </a:bodyPr>
            <a:lstStyle/>
            <a:p>
              <a:pPr marL="0" lvl="0" indent="0" algn="ctr" defTabSz="1422400">
                <a:lnSpc>
                  <a:spcPct val="90000"/>
                </a:lnSpc>
                <a:spcBef>
                  <a:spcPct val="0"/>
                </a:spcBef>
                <a:spcAft>
                  <a:spcPct val="35000"/>
                </a:spcAft>
                <a:buNone/>
              </a:pPr>
              <a:r>
                <a:rPr lang="pt-BR" sz="3200" b="1" kern="1200" dirty="0">
                  <a:solidFill>
                    <a:schemeClr val="bg1"/>
                  </a:solidFill>
                  <a:latin typeface="Arial Narrow" panose="020B0606020202030204" pitchFamily="34" charset="0"/>
                </a:rPr>
                <a:t>OBJETIVO</a:t>
              </a:r>
              <a:endParaRPr lang="pt-BR" sz="3200" b="1" kern="1200" dirty="0"/>
            </a:p>
          </p:txBody>
        </p:sp>
      </p:grpSp>
    </p:spTree>
    <p:extLst>
      <p:ext uri="{BB962C8B-B14F-4D97-AF65-F5344CB8AC3E}">
        <p14:creationId xmlns:p14="http://schemas.microsoft.com/office/powerpoint/2010/main" val="130146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2715175803"/>
              </p:ext>
            </p:extLst>
          </p:nvPr>
        </p:nvGraphicFramePr>
        <p:xfrm>
          <a:off x="45720" y="113271"/>
          <a:ext cx="11887200" cy="652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0" y="-1073138"/>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257175" y="-107313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a:t>
            </a:r>
            <a:r>
              <a:rPr lang="en-US" sz="2800" b="1" cap="all" dirty="0" err="1"/>
              <a:t>COOrPERATIVO</a:t>
            </a:r>
            <a:r>
              <a:rPr lang="en-US" sz="2800" b="1" cap="all" dirty="0"/>
              <a:t> DE JOGOS E EDUCAÇÃO.</a:t>
            </a:r>
          </a:p>
        </p:txBody>
      </p:sp>
      <p:grpSp>
        <p:nvGrpSpPr>
          <p:cNvPr id="9" name="Agrupar 8">
            <a:extLst>
              <a:ext uri="{FF2B5EF4-FFF2-40B4-BE49-F238E27FC236}">
                <a16:creationId xmlns:a16="http://schemas.microsoft.com/office/drawing/2014/main" id="{3EA50D73-82A7-4DCF-9DBB-A60590AB6B25}"/>
              </a:ext>
            </a:extLst>
          </p:cNvPr>
          <p:cNvGrpSpPr/>
          <p:nvPr/>
        </p:nvGrpSpPr>
        <p:grpSpPr>
          <a:xfrm>
            <a:off x="619284" y="2746849"/>
            <a:ext cx="5749432" cy="616453"/>
            <a:chOff x="467030" y="1140630"/>
            <a:chExt cx="3124883" cy="525711"/>
          </a:xfrm>
        </p:grpSpPr>
        <p:sp>
          <p:nvSpPr>
            <p:cNvPr id="10" name="Retângulo: Cantos Arredondados 9">
              <a:extLst>
                <a:ext uri="{FF2B5EF4-FFF2-40B4-BE49-F238E27FC236}">
                  <a16:creationId xmlns:a16="http://schemas.microsoft.com/office/drawing/2014/main" id="{987E129A-C6F6-4823-9CD4-A1D6863D3636}"/>
                </a:ext>
              </a:extLst>
            </p:cNvPr>
            <p:cNvSpPr/>
            <p:nvPr/>
          </p:nvSpPr>
          <p:spPr>
            <a:xfrm>
              <a:off x="467030" y="1140630"/>
              <a:ext cx="3124883" cy="525711"/>
            </a:xfrm>
            <a:prstGeom prst="roundRect">
              <a:avLst/>
            </a:pr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Retângulo: Cantos Arredondados 4">
              <a:extLst>
                <a:ext uri="{FF2B5EF4-FFF2-40B4-BE49-F238E27FC236}">
                  <a16:creationId xmlns:a16="http://schemas.microsoft.com/office/drawing/2014/main" id="{B767FCA4-509B-4744-9608-F1A6C312E0B8}"/>
                </a:ext>
              </a:extLst>
            </p:cNvPr>
            <p:cNvSpPr txBox="1"/>
            <p:nvPr/>
          </p:nvSpPr>
          <p:spPr>
            <a:xfrm>
              <a:off x="492693" y="1166293"/>
              <a:ext cx="3073557" cy="4743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4516" tIns="0" rIns="314516" bIns="0" numCol="1" spcCol="1270" anchor="ctr" anchorCtr="0">
              <a:noAutofit/>
            </a:bodyPr>
            <a:lstStyle/>
            <a:p>
              <a:pPr lvl="0" algn="ctr" defTabSz="1422400">
                <a:lnSpc>
                  <a:spcPct val="90000"/>
                </a:lnSpc>
                <a:spcBef>
                  <a:spcPct val="0"/>
                </a:spcBef>
                <a:spcAft>
                  <a:spcPct val="35000"/>
                </a:spcAft>
              </a:pPr>
              <a:r>
                <a:rPr lang="pt-BR" sz="3200" b="1" dirty="0">
                  <a:solidFill>
                    <a:schemeClr val="bg1"/>
                  </a:solidFill>
                  <a:latin typeface="Arial Narrow" panose="020B0606020202030204" pitchFamily="34" charset="0"/>
                </a:rPr>
                <a:t>ATIVIDADES REALIZADAS </a:t>
              </a:r>
              <a:endParaRPr lang="pt-BR" sz="3200" b="1" kern="1200" dirty="0"/>
            </a:p>
          </p:txBody>
        </p:sp>
      </p:grpSp>
    </p:spTree>
    <p:extLst>
      <p:ext uri="{BB962C8B-B14F-4D97-AF65-F5344CB8AC3E}">
        <p14:creationId xmlns:p14="http://schemas.microsoft.com/office/powerpoint/2010/main" val="2779935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1329745232"/>
              </p:ext>
            </p:extLst>
          </p:nvPr>
        </p:nvGraphicFramePr>
        <p:xfrm>
          <a:off x="45720" y="113271"/>
          <a:ext cx="11887200" cy="652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a:stretch/>
        </p:blipFill>
        <p:spPr bwMode="auto">
          <a:xfrm flipV="1">
            <a:off x="0" y="-1073138"/>
            <a:ext cx="12100560" cy="2041940"/>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1">
            <a:extLst>
              <a:ext uri="{FF2B5EF4-FFF2-40B4-BE49-F238E27FC236}">
                <a16:creationId xmlns:a16="http://schemas.microsoft.com/office/drawing/2014/main" id="{6C111F34-CB51-41E5-9B75-6144E2974720}"/>
              </a:ext>
            </a:extLst>
          </p:cNvPr>
          <p:cNvSpPr txBox="1">
            <a:spLocks/>
          </p:cNvSpPr>
          <p:nvPr/>
        </p:nvSpPr>
        <p:spPr>
          <a:xfrm>
            <a:off x="-257175" y="-1073138"/>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a:t>
            </a:r>
            <a:r>
              <a:rPr lang="en-US" sz="2800" b="1" cap="all" dirty="0" err="1"/>
              <a:t>COOrPERATIVO</a:t>
            </a:r>
            <a:r>
              <a:rPr lang="en-US" sz="2800" b="1" cap="all" dirty="0"/>
              <a:t> DE JOGOS E EDUCAÇÃO.</a:t>
            </a:r>
          </a:p>
        </p:txBody>
      </p:sp>
      <p:graphicFrame>
        <p:nvGraphicFramePr>
          <p:cNvPr id="2" name="Tabela 1">
            <a:extLst>
              <a:ext uri="{FF2B5EF4-FFF2-40B4-BE49-F238E27FC236}">
                <a16:creationId xmlns:a16="http://schemas.microsoft.com/office/drawing/2014/main" id="{33EA6142-0C4C-4009-B104-96C5A2504E52}"/>
              </a:ext>
            </a:extLst>
          </p:cNvPr>
          <p:cNvGraphicFramePr>
            <a:graphicFrameLocks noGrp="1"/>
          </p:cNvGraphicFramePr>
          <p:nvPr>
            <p:extLst>
              <p:ext uri="{D42A27DB-BD31-4B8C-83A1-F6EECF244321}">
                <p14:modId xmlns:p14="http://schemas.microsoft.com/office/powerpoint/2010/main" val="153910943"/>
              </p:ext>
            </p:extLst>
          </p:nvPr>
        </p:nvGraphicFramePr>
        <p:xfrm>
          <a:off x="204136" y="459649"/>
          <a:ext cx="11692288" cy="6091410"/>
        </p:xfrm>
        <a:graphic>
          <a:graphicData uri="http://schemas.openxmlformats.org/drawingml/2006/table">
            <a:tbl>
              <a:tblPr firstRow="1" bandRow="1">
                <a:tableStyleId>{5C22544A-7EE6-4342-B048-85BDC9FD1C3A}</a:tableStyleId>
              </a:tblPr>
              <a:tblGrid>
                <a:gridCol w="5967663">
                  <a:extLst>
                    <a:ext uri="{9D8B030D-6E8A-4147-A177-3AD203B41FA5}">
                      <a16:colId xmlns:a16="http://schemas.microsoft.com/office/drawing/2014/main" val="2900498495"/>
                    </a:ext>
                  </a:extLst>
                </a:gridCol>
                <a:gridCol w="1636294">
                  <a:extLst>
                    <a:ext uri="{9D8B030D-6E8A-4147-A177-3AD203B41FA5}">
                      <a16:colId xmlns:a16="http://schemas.microsoft.com/office/drawing/2014/main" val="3569109438"/>
                    </a:ext>
                  </a:extLst>
                </a:gridCol>
                <a:gridCol w="1973179">
                  <a:extLst>
                    <a:ext uri="{9D8B030D-6E8A-4147-A177-3AD203B41FA5}">
                      <a16:colId xmlns:a16="http://schemas.microsoft.com/office/drawing/2014/main" val="2425481423"/>
                    </a:ext>
                  </a:extLst>
                </a:gridCol>
                <a:gridCol w="2115152">
                  <a:extLst>
                    <a:ext uri="{9D8B030D-6E8A-4147-A177-3AD203B41FA5}">
                      <a16:colId xmlns:a16="http://schemas.microsoft.com/office/drawing/2014/main" val="1659639877"/>
                    </a:ext>
                  </a:extLst>
                </a:gridCol>
              </a:tblGrid>
              <a:tr h="583088">
                <a:tc>
                  <a:txBody>
                    <a:bodyPr/>
                    <a:lstStyle/>
                    <a:p>
                      <a:r>
                        <a:rPr lang="pt-BR" sz="3200" dirty="0">
                          <a:latin typeface="Arial Narrow" panose="020B0606020202030204" pitchFamily="34" charset="0"/>
                        </a:rPr>
                        <a:t>PROJETO </a:t>
                      </a:r>
                    </a:p>
                  </a:txBody>
                  <a:tcPr>
                    <a:solidFill>
                      <a:schemeClr val="accent1">
                        <a:alpha val="88000"/>
                      </a:schemeClr>
                    </a:solidFill>
                  </a:tcPr>
                </a:tc>
                <a:tc>
                  <a:txBody>
                    <a:bodyPr/>
                    <a:lstStyle/>
                    <a:p>
                      <a:r>
                        <a:rPr lang="pt-BR" sz="2800" b="1" kern="1200" dirty="0">
                          <a:solidFill>
                            <a:schemeClr val="lt1"/>
                          </a:solidFill>
                          <a:effectLst/>
                          <a:latin typeface="Arial Narrow" panose="020B0606020202030204" pitchFamily="34" charset="0"/>
                          <a:ea typeface="+mn-ea"/>
                          <a:cs typeface="+mn-cs"/>
                        </a:rPr>
                        <a:t>ÁREA </a:t>
                      </a:r>
                      <a:endParaRPr lang="pt-BR" sz="2800" dirty="0">
                        <a:latin typeface="Arial Narrow" panose="020B0606020202030204" pitchFamily="34" charset="0"/>
                      </a:endParaRPr>
                    </a:p>
                  </a:txBody>
                  <a:tcPr>
                    <a:solidFill>
                      <a:schemeClr val="accent1">
                        <a:alpha val="88000"/>
                      </a:schemeClr>
                    </a:solidFill>
                  </a:tcPr>
                </a:tc>
                <a:tc>
                  <a:txBody>
                    <a:bodyPr/>
                    <a:lstStyle/>
                    <a:p>
                      <a:r>
                        <a:rPr lang="pt-BR" sz="3200" b="1" kern="1200" dirty="0">
                          <a:solidFill>
                            <a:schemeClr val="lt1"/>
                          </a:solidFill>
                          <a:effectLst/>
                          <a:latin typeface="Arial Narrow" panose="020B0606020202030204" pitchFamily="34" charset="0"/>
                          <a:ea typeface="+mn-ea"/>
                          <a:cs typeface="+mn-cs"/>
                        </a:rPr>
                        <a:t>TIPO </a:t>
                      </a:r>
                      <a:endParaRPr lang="pt-BR" sz="3200" dirty="0">
                        <a:latin typeface="Arial Narrow" panose="020B0606020202030204" pitchFamily="34" charset="0"/>
                      </a:endParaRPr>
                    </a:p>
                  </a:txBody>
                  <a:tcPr>
                    <a:solidFill>
                      <a:schemeClr val="accent1">
                        <a:alpha val="88000"/>
                      </a:schemeClr>
                    </a:solidFill>
                  </a:tcPr>
                </a:tc>
                <a:tc>
                  <a:txBody>
                    <a:bodyPr/>
                    <a:lstStyle/>
                    <a:p>
                      <a:r>
                        <a:rPr lang="pt-BR" sz="2800" b="1" kern="1200" dirty="0">
                          <a:solidFill>
                            <a:schemeClr val="lt1"/>
                          </a:solidFill>
                          <a:effectLst/>
                          <a:latin typeface="Arial Narrow" panose="020B0606020202030204" pitchFamily="34" charset="0"/>
                          <a:ea typeface="+mn-ea"/>
                          <a:cs typeface="+mn-cs"/>
                        </a:rPr>
                        <a:t>CONCLUSÃO </a:t>
                      </a:r>
                      <a:endParaRPr lang="pt-BR" sz="2800" dirty="0">
                        <a:latin typeface="Arial Narrow" panose="020B0606020202030204" pitchFamily="34" charset="0"/>
                      </a:endParaRPr>
                    </a:p>
                  </a:txBody>
                  <a:tcPr>
                    <a:solidFill>
                      <a:schemeClr val="accent1">
                        <a:alpha val="88000"/>
                      </a:schemeClr>
                    </a:solidFill>
                  </a:tcPr>
                </a:tc>
                <a:extLst>
                  <a:ext uri="{0D108BD9-81ED-4DB2-BD59-A6C34878D82A}">
                    <a16:rowId xmlns:a16="http://schemas.microsoft.com/office/drawing/2014/main" val="835894233"/>
                  </a:ext>
                </a:extLst>
              </a:tr>
              <a:tr h="500959">
                <a:tc>
                  <a:txBody>
                    <a:bodyPr/>
                    <a:lstStyle/>
                    <a:p>
                      <a:pPr algn="l"/>
                      <a:r>
                        <a:rPr lang="pt-BR" sz="2800" dirty="0">
                          <a:latin typeface="Arial Narrow" panose="020B0606020202030204" pitchFamily="34" charset="0"/>
                        </a:rPr>
                        <a:t>Mundos 	virtuais 	do 	</a:t>
                      </a:r>
                      <a:r>
                        <a:rPr lang="pt-BR" sz="2800" dirty="0" err="1">
                          <a:latin typeface="Arial Narrow" panose="020B0606020202030204" pitchFamily="34" charset="0"/>
                        </a:rPr>
                        <a:t>Minecraft</a:t>
                      </a:r>
                      <a:endParaRPr lang="pt-BR" sz="2800" dirty="0">
                        <a:latin typeface="Arial Narrow" panose="020B0606020202030204" pitchFamily="34" charset="0"/>
                      </a:endParaRPr>
                    </a:p>
                    <a:p>
                      <a:pPr algn="l"/>
                      <a:r>
                        <a:rPr lang="pt-BR" sz="2800" dirty="0">
                          <a:latin typeface="Arial Narrow" panose="020B0606020202030204" pitchFamily="34" charset="0"/>
                        </a:rPr>
                        <a:t>:dinâmicas </a:t>
                      </a:r>
                      <a:r>
                        <a:rPr lang="pt-BR" sz="2800" dirty="0" err="1">
                          <a:latin typeface="Arial Narrow" panose="020B0606020202030204" pitchFamily="34" charset="0"/>
                        </a:rPr>
                        <a:t>geotecnológicas</a:t>
                      </a:r>
                      <a:r>
                        <a:rPr lang="pt-BR" sz="2800" dirty="0">
                          <a:latin typeface="Arial Narrow" panose="020B0606020202030204" pitchFamily="34" charset="0"/>
                        </a:rPr>
                        <a:t> no espaço da Escola Pública </a:t>
                      </a:r>
                      <a:endParaRPr lang="pt-BR" dirty="0"/>
                    </a:p>
                  </a:txBody>
                  <a:tcPr>
                    <a:solidFill>
                      <a:schemeClr val="accent1">
                        <a:tint val="40000"/>
                        <a:alpha val="88000"/>
                      </a:schemeClr>
                    </a:solidFill>
                  </a:tcPr>
                </a:tc>
                <a:tc>
                  <a:txBody>
                    <a:bodyPr/>
                    <a:lstStyle/>
                    <a:p>
                      <a:pPr algn="ctr">
                        <a:lnSpc>
                          <a:spcPct val="107000"/>
                        </a:lnSpc>
                        <a:spcAft>
                          <a:spcPts val="47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Jogos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Digitais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tc>
                  <a:txBody>
                    <a:bodyPr/>
                    <a:lstStyle/>
                    <a:p>
                      <a:pPr algn="ctr">
                        <a:lnSpc>
                          <a:spcPct val="107000"/>
                        </a:lnSpc>
                        <a:spcAft>
                          <a:spcPts val="47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Dissertação de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Mestrado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tc>
                  <a:txBody>
                    <a:bodyPr/>
                    <a:lstStyle/>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Março/2019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extLst>
                  <a:ext uri="{0D108BD9-81ED-4DB2-BD59-A6C34878D82A}">
                    <a16:rowId xmlns:a16="http://schemas.microsoft.com/office/drawing/2014/main" val="858753827"/>
                  </a:ext>
                </a:extLst>
              </a:tr>
              <a:tr h="1001473">
                <a:tc>
                  <a:txBody>
                    <a:bodyPr/>
                    <a:lstStyle/>
                    <a:p>
                      <a:pPr algn="just">
                        <a:lnSpc>
                          <a:spcPct val="107000"/>
                        </a:lnSpc>
                        <a:spcAft>
                          <a:spcPts val="0"/>
                        </a:spcAft>
                      </a:pP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Gamificação e a arte de M.C. </a:t>
                      </a:r>
                      <a:r>
                        <a:rPr lang="pt-BR" sz="2800" dirty="0" err="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Escher</a:t>
                      </a: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uma proposição Metodológica para o EMITEC. </a:t>
                      </a:r>
                      <a:endParaRPr lang="pt-BR" sz="36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Gamificação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480"/>
                        </a:spcAft>
                      </a:pPr>
                      <a:r>
                        <a:rPr lang="pt-BR" sz="24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Dissertação de </a:t>
                      </a:r>
                      <a:endParaRPr lang="pt-BR" sz="3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Mestrado </a:t>
                      </a:r>
                      <a:endParaRPr lang="pt-BR" sz="3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Dezembro/2019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extLst>
                  <a:ext uri="{0D108BD9-81ED-4DB2-BD59-A6C34878D82A}">
                    <a16:rowId xmlns:a16="http://schemas.microsoft.com/office/drawing/2014/main" val="1749298594"/>
                  </a:ext>
                </a:extLst>
              </a:tr>
              <a:tr h="1001473">
                <a:tc>
                  <a:txBody>
                    <a:bodyPr/>
                    <a:lstStyle/>
                    <a:p>
                      <a:pPr marR="32385" algn="just">
                        <a:lnSpc>
                          <a:spcPct val="107000"/>
                        </a:lnSpc>
                        <a:spcAft>
                          <a:spcPts val="0"/>
                        </a:spcAft>
                      </a:pPr>
                      <a:r>
                        <a:rPr lang="pt-BR" sz="2800" dirty="0" err="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Kimera</a:t>
                      </a: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Analógico: o emprego da narrativa </a:t>
                      </a:r>
                      <a:r>
                        <a:rPr lang="pt-BR" sz="2800" dirty="0" err="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transmidiática</a:t>
                      </a: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no ensino fundamental I, através da criação de um </a:t>
                      </a:r>
                      <a:r>
                        <a:rPr lang="pt-BR" sz="2800" i="1"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Board Game</a:t>
                      </a: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para um universo em expansão. </a:t>
                      </a:r>
                      <a:endParaRPr lang="pt-BR" sz="36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tc>
                  <a:txBody>
                    <a:bodyPr/>
                    <a:lstStyle/>
                    <a:p>
                      <a:pPr algn="ctr">
                        <a:lnSpc>
                          <a:spcPct val="107000"/>
                        </a:lnSpc>
                        <a:spcAft>
                          <a:spcPts val="48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Jogos de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Tabuleiro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tc>
                  <a:txBody>
                    <a:bodyPr/>
                    <a:lstStyle/>
                    <a:p>
                      <a:pPr algn="ctr">
                        <a:lnSpc>
                          <a:spcPct val="107000"/>
                        </a:lnSpc>
                        <a:spcAft>
                          <a:spcPts val="480"/>
                        </a:spcAft>
                      </a:pPr>
                      <a:r>
                        <a:rPr lang="pt-BR" sz="24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Dissertação de </a:t>
                      </a:r>
                      <a:endParaRPr lang="pt-BR" sz="3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Mestrado </a:t>
                      </a:r>
                      <a:endParaRPr lang="pt-BR" sz="320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tc>
                  <a:txBody>
                    <a:bodyPr/>
                    <a:lstStyle/>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Dezembro/2019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40000"/>
                        <a:alpha val="88000"/>
                      </a:schemeClr>
                    </a:solidFill>
                  </a:tcPr>
                </a:tc>
                <a:extLst>
                  <a:ext uri="{0D108BD9-81ED-4DB2-BD59-A6C34878D82A}">
                    <a16:rowId xmlns:a16="http://schemas.microsoft.com/office/drawing/2014/main" val="1374691756"/>
                  </a:ext>
                </a:extLst>
              </a:tr>
              <a:tr h="1001473">
                <a:tc>
                  <a:txBody>
                    <a:bodyPr/>
                    <a:lstStyle/>
                    <a:p>
                      <a:pPr algn="just">
                        <a:lnSpc>
                          <a:spcPct val="107000"/>
                        </a:lnSpc>
                        <a:spcAft>
                          <a:spcPts val="0"/>
                        </a:spcAft>
                      </a:pPr>
                      <a:r>
                        <a:rPr lang="pt-BR" sz="28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O jogo digital como dispositivo de contribuição para o ensino e aprendizagem de Língua Inglesa. </a:t>
                      </a:r>
                      <a:endParaRPr lang="pt-BR" sz="36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485"/>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Jogos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Digitais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485"/>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Dissertação de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Mestrado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tc>
                  <a:txBody>
                    <a:bodyPr/>
                    <a:lstStyle/>
                    <a:p>
                      <a:pPr algn="ctr">
                        <a:lnSpc>
                          <a:spcPct val="107000"/>
                        </a:lnSpc>
                        <a:spcAft>
                          <a:spcPts val="0"/>
                        </a:spcAft>
                      </a:pPr>
                      <a:r>
                        <a:rPr lang="pt-BR" sz="24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Dezembro/2019 </a:t>
                      </a:r>
                      <a:endParaRPr lang="pt-BR" sz="32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38100" marT="4445" marB="0">
                    <a:solidFill>
                      <a:schemeClr val="accent1">
                        <a:tint val="20000"/>
                        <a:alpha val="88000"/>
                      </a:schemeClr>
                    </a:solidFill>
                  </a:tcPr>
                </a:tc>
                <a:extLst>
                  <a:ext uri="{0D108BD9-81ED-4DB2-BD59-A6C34878D82A}">
                    <a16:rowId xmlns:a16="http://schemas.microsoft.com/office/drawing/2014/main" val="2669466893"/>
                  </a:ext>
                </a:extLst>
              </a:tr>
            </a:tbl>
          </a:graphicData>
        </a:graphic>
      </p:graphicFrame>
    </p:spTree>
    <p:extLst>
      <p:ext uri="{BB962C8B-B14F-4D97-AF65-F5344CB8AC3E}">
        <p14:creationId xmlns:p14="http://schemas.microsoft.com/office/powerpoint/2010/main" val="51039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031" name="Straight Connector 138">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1028" name="Picture 4" descr="Imagem relacionada">
            <a:extLst>
              <a:ext uri="{FF2B5EF4-FFF2-40B4-BE49-F238E27FC236}">
                <a16:creationId xmlns:a16="http://schemas.microsoft.com/office/drawing/2014/main" id="{402CC912-E431-4BF8-A070-E2649A8FF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21693"/>
            <a:ext cx="12192000" cy="6232429"/>
          </a:xfrm>
          <a:prstGeom prst="rect">
            <a:avLst/>
          </a:prstGeom>
          <a:noFill/>
          <a:extLst>
            <a:ext uri="{909E8E84-426E-40DD-AFC4-6F175D3DCCD1}">
              <a14:hiddenFill xmlns:a14="http://schemas.microsoft.com/office/drawing/2010/main">
                <a:solidFill>
                  <a:srgbClr val="FFFFFF"/>
                </a:solidFill>
              </a14:hiddenFill>
            </a:ext>
          </a:extLst>
        </p:spPr>
      </p:pic>
      <p:sp>
        <p:nvSpPr>
          <p:cNvPr id="2" name="Retângulo 1">
            <a:extLst>
              <a:ext uri="{FF2B5EF4-FFF2-40B4-BE49-F238E27FC236}">
                <a16:creationId xmlns:a16="http://schemas.microsoft.com/office/drawing/2014/main" id="{B75C4294-4034-4A0A-9EEC-4C1F328233B0}"/>
              </a:ext>
            </a:extLst>
          </p:cNvPr>
          <p:cNvSpPr/>
          <p:nvPr/>
        </p:nvSpPr>
        <p:spPr>
          <a:xfrm>
            <a:off x="0" y="3950983"/>
            <a:ext cx="12192000" cy="4363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Retângulo 18">
            <a:extLst>
              <a:ext uri="{FF2B5EF4-FFF2-40B4-BE49-F238E27FC236}">
                <a16:creationId xmlns:a16="http://schemas.microsoft.com/office/drawing/2014/main" id="{B9B45FAC-91D5-4B4D-936E-55A721402967}"/>
              </a:ext>
            </a:extLst>
          </p:cNvPr>
          <p:cNvSpPr/>
          <p:nvPr/>
        </p:nvSpPr>
        <p:spPr>
          <a:xfrm>
            <a:off x="-152400" y="-1559731"/>
            <a:ext cx="12192000" cy="8220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aphicFrame>
        <p:nvGraphicFramePr>
          <p:cNvPr id="4" name="Diagrama 3">
            <a:extLst>
              <a:ext uri="{FF2B5EF4-FFF2-40B4-BE49-F238E27FC236}">
                <a16:creationId xmlns:a16="http://schemas.microsoft.com/office/drawing/2014/main" id="{0263E425-B402-4ACA-A0C2-E3545ED4B4FC}"/>
              </a:ext>
            </a:extLst>
          </p:cNvPr>
          <p:cNvGraphicFramePr/>
          <p:nvPr>
            <p:extLst>
              <p:ext uri="{D42A27DB-BD31-4B8C-83A1-F6EECF244321}">
                <p14:modId xmlns:p14="http://schemas.microsoft.com/office/powerpoint/2010/main" val="2269010423"/>
              </p:ext>
            </p:extLst>
          </p:nvPr>
        </p:nvGraphicFramePr>
        <p:xfrm>
          <a:off x="0" y="1403319"/>
          <a:ext cx="11887200" cy="543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ítulo 1">
            <a:extLst>
              <a:ext uri="{FF2B5EF4-FFF2-40B4-BE49-F238E27FC236}">
                <a16:creationId xmlns:a16="http://schemas.microsoft.com/office/drawing/2014/main" id="{A80B4F35-5F1B-4D03-AB6F-A548C1D0CE9E}"/>
              </a:ext>
            </a:extLst>
          </p:cNvPr>
          <p:cNvSpPr txBox="1">
            <a:spLocks/>
          </p:cNvSpPr>
          <p:nvPr/>
        </p:nvSpPr>
        <p:spPr>
          <a:xfrm>
            <a:off x="-152400" y="-711761"/>
            <a:ext cx="12706350" cy="1532787"/>
          </a:xfrm>
          <a:prstGeom prst="rect">
            <a:avLst/>
          </a:prstGeom>
          <a:solidFill>
            <a:schemeClr val="bg1">
              <a:alpha val="38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2800" b="1" cap="all" dirty="0"/>
              <a:t>JEDU-K: PRIMEIROS PASSOS DE UM GRUPO COORPERATIVO DE JOGOS E EDUCAÇÃO.</a:t>
            </a:r>
          </a:p>
        </p:txBody>
      </p:sp>
      <p:sp>
        <p:nvSpPr>
          <p:cNvPr id="3" name="Retângulo 2">
            <a:extLst>
              <a:ext uri="{FF2B5EF4-FFF2-40B4-BE49-F238E27FC236}">
                <a16:creationId xmlns:a16="http://schemas.microsoft.com/office/drawing/2014/main" id="{FA57AC8D-114E-4834-9E50-E1F5E7889600}"/>
              </a:ext>
            </a:extLst>
          </p:cNvPr>
          <p:cNvSpPr/>
          <p:nvPr/>
        </p:nvSpPr>
        <p:spPr>
          <a:xfrm>
            <a:off x="14148688" y="-184666"/>
            <a:ext cx="1364476" cy="369332"/>
          </a:xfrm>
          <a:prstGeom prst="rect">
            <a:avLst/>
          </a:prstGeom>
        </p:spPr>
        <p:txBody>
          <a:bodyPr wrap="none">
            <a:spAutoFit/>
          </a:bodyPr>
          <a:lstStyle/>
          <a:p>
            <a:r>
              <a:rPr lang="pt-BR" dirty="0">
                <a:solidFill>
                  <a:srgbClr val="000000"/>
                </a:solidFill>
                <a:latin typeface="Times New Roman" panose="02020603050405020304" pitchFamily="18" charset="0"/>
                <a:ea typeface="Times New Roman" panose="02020603050405020304" pitchFamily="18" charset="0"/>
              </a:rPr>
              <a:t>Gamificação</a:t>
            </a:r>
            <a:endParaRPr lang="pt-BR" dirty="0"/>
          </a:p>
        </p:txBody>
      </p:sp>
    </p:spTree>
    <p:extLst>
      <p:ext uri="{BB962C8B-B14F-4D97-AF65-F5344CB8AC3E}">
        <p14:creationId xmlns:p14="http://schemas.microsoft.com/office/powerpoint/2010/main" val="4033921901"/>
      </p:ext>
    </p:extLst>
  </p:cSld>
  <p:clrMapOvr>
    <a:masterClrMapping/>
  </p:clrMapOvr>
</p:sld>
</file>

<file path=ppt/theme/theme1.xml><?xml version="1.0" encoding="utf-8"?>
<a:theme xmlns:a="http://schemas.openxmlformats.org/drawingml/2006/main" name="Office Theme">
  <a:themeElements>
    <a:clrScheme name="Tema do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otalTime>2980</TotalTime>
  <Words>1542</Words>
  <Application>Microsoft Office PowerPoint</Application>
  <PresentationFormat>Widescreen</PresentationFormat>
  <Paragraphs>168</Paragraphs>
  <Slides>18</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18</vt:i4>
      </vt:variant>
    </vt:vector>
  </HeadingPairs>
  <TitlesOfParts>
    <vt:vector size="25" baseType="lpstr">
      <vt:lpstr>Arabic Typesetting</vt:lpstr>
      <vt:lpstr>Arial</vt:lpstr>
      <vt:lpstr>Arial Narrow</vt:lpstr>
      <vt:lpstr>Calibri</vt:lpstr>
      <vt:lpstr>Calibri Light</vt:lpstr>
      <vt:lpstr>Times New Roman</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Jucy lôbo</dc:creator>
  <cp:lastModifiedBy>Jucy lôbo</cp:lastModifiedBy>
  <cp:revision>48</cp:revision>
  <dcterms:created xsi:type="dcterms:W3CDTF">2018-11-26T22:43:49Z</dcterms:created>
  <dcterms:modified xsi:type="dcterms:W3CDTF">2018-11-30T12:38:48Z</dcterms:modified>
</cp:coreProperties>
</file>